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D365B383-D899-41FE-BC7A-83ED67A2C812}" type="datetimeFigureOut">
              <a:rPr lang="ar-IQ" smtClean="0"/>
              <a:t>04/09/1445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167167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D365B383-D899-41FE-BC7A-83ED67A2C812}" type="datetimeFigureOut">
              <a:rPr lang="ar-IQ" smtClean="0"/>
              <a:t>04/09/1445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95038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D365B383-D899-41FE-BC7A-83ED67A2C812}" type="datetimeFigureOut">
              <a:rPr lang="ar-IQ" smtClean="0"/>
              <a:t>04/09/1445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126628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D365B383-D899-41FE-BC7A-83ED67A2C812}" type="datetimeFigureOut">
              <a:rPr lang="ar-IQ" smtClean="0"/>
              <a:t>04/09/1445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331836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D365B383-D899-41FE-BC7A-83ED67A2C812}" type="datetimeFigureOut">
              <a:rPr lang="ar-IQ" smtClean="0"/>
              <a:t>04/09/1445</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14687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D365B383-D899-41FE-BC7A-83ED67A2C812}" type="datetimeFigureOut">
              <a:rPr lang="ar-IQ" smtClean="0"/>
              <a:t>04/09/1445</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3268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D365B383-D899-41FE-BC7A-83ED67A2C812}" type="datetimeFigureOut">
              <a:rPr lang="ar-IQ" smtClean="0"/>
              <a:t>04/09/1445</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56640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D365B383-D899-41FE-BC7A-83ED67A2C812}" type="datetimeFigureOut">
              <a:rPr lang="ar-IQ" smtClean="0"/>
              <a:t>04/09/1445</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364670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365B383-D899-41FE-BC7A-83ED67A2C812}" type="datetimeFigureOut">
              <a:rPr lang="ar-IQ" smtClean="0"/>
              <a:t>04/09/1445</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132936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D365B383-D899-41FE-BC7A-83ED67A2C812}" type="datetimeFigureOut">
              <a:rPr lang="ar-IQ" smtClean="0"/>
              <a:t>04/09/1445</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371898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D365B383-D899-41FE-BC7A-83ED67A2C812}" type="datetimeFigureOut">
              <a:rPr lang="ar-IQ" smtClean="0"/>
              <a:t>04/09/1445</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6756659-AEF0-4414-BEEE-3AC9A05448DF}" type="slidenum">
              <a:rPr lang="ar-IQ" smtClean="0"/>
              <a:t>‹#›</a:t>
            </a:fld>
            <a:endParaRPr lang="ar-IQ"/>
          </a:p>
        </p:txBody>
      </p:sp>
    </p:spTree>
    <p:extLst>
      <p:ext uri="{BB962C8B-B14F-4D97-AF65-F5344CB8AC3E}">
        <p14:creationId xmlns:p14="http://schemas.microsoft.com/office/powerpoint/2010/main" val="39749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365B383-D899-41FE-BC7A-83ED67A2C812}" type="datetimeFigureOut">
              <a:rPr lang="ar-IQ" smtClean="0"/>
              <a:t>04/09/1445</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6756659-AEF0-4414-BEEE-3AC9A05448DF}" type="slidenum">
              <a:rPr lang="ar-IQ" smtClean="0"/>
              <a:t>‹#›</a:t>
            </a:fld>
            <a:endParaRPr lang="ar-IQ"/>
          </a:p>
        </p:txBody>
      </p:sp>
    </p:spTree>
    <p:extLst>
      <p:ext uri="{BB962C8B-B14F-4D97-AF65-F5344CB8AC3E}">
        <p14:creationId xmlns:p14="http://schemas.microsoft.com/office/powerpoint/2010/main" val="539850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b="1" dirty="0" smtClean="0">
                <a:latin typeface="Andalus" pitchFamily="18" charset="-78"/>
                <a:cs typeface="Andalus" pitchFamily="18" charset="-78"/>
              </a:rPr>
              <a:t>Testis disorders </a:t>
            </a:r>
            <a:endParaRPr lang="ar-IQ" b="1" dirty="0">
              <a:latin typeface="Andalus" pitchFamily="18" charset="-78"/>
              <a:cs typeface="Andalus" pitchFamily="18" charset="-78"/>
            </a:endParaRPr>
          </a:p>
        </p:txBody>
      </p:sp>
      <p:sp>
        <p:nvSpPr>
          <p:cNvPr id="3" name="عنوان فرعي 2"/>
          <p:cNvSpPr>
            <a:spLocks noGrp="1"/>
          </p:cNvSpPr>
          <p:nvPr>
            <p:ph type="subTitle" idx="1"/>
          </p:nvPr>
        </p:nvSpPr>
        <p:spPr>
          <a:xfrm>
            <a:off x="1371600" y="3886200"/>
            <a:ext cx="7304856" cy="1752600"/>
          </a:xfrm>
        </p:spPr>
        <p:txBody>
          <a:bodyPr>
            <a:noAutofit/>
          </a:bodyPr>
          <a:lstStyle/>
          <a:p>
            <a:r>
              <a:rPr lang="en-US" sz="3600" b="1" dirty="0" err="1" smtClean="0">
                <a:solidFill>
                  <a:schemeClr val="tx1"/>
                </a:solidFill>
                <a:latin typeface="Angsana New" pitchFamily="18" charset="-34"/>
                <a:cs typeface="Angsana New" pitchFamily="18" charset="-34"/>
              </a:rPr>
              <a:t>Dr.Alaa</a:t>
            </a:r>
            <a:r>
              <a:rPr lang="en-US" sz="3600" b="1" dirty="0" smtClean="0">
                <a:solidFill>
                  <a:schemeClr val="tx1"/>
                </a:solidFill>
                <a:latin typeface="Angsana New" pitchFamily="18" charset="-34"/>
                <a:cs typeface="Angsana New" pitchFamily="18" charset="-34"/>
              </a:rPr>
              <a:t> A. Ibrahim</a:t>
            </a:r>
          </a:p>
          <a:p>
            <a:r>
              <a:rPr lang="en-US" sz="3600" b="1" dirty="0" smtClean="0">
                <a:solidFill>
                  <a:schemeClr val="tx1"/>
                </a:solidFill>
                <a:latin typeface="Angsana New" pitchFamily="18" charset="-34"/>
                <a:cs typeface="Angsana New" pitchFamily="18" charset="-34"/>
              </a:rPr>
              <a:t>University of Basrah \College of Veterinary Medicine Department of Veterinary Surgery and </a:t>
            </a:r>
            <a:r>
              <a:rPr lang="en-US" sz="3600" b="1" dirty="0" err="1" smtClean="0">
                <a:solidFill>
                  <a:schemeClr val="tx1"/>
                </a:solidFill>
                <a:latin typeface="Angsana New" pitchFamily="18" charset="-34"/>
                <a:cs typeface="Angsana New" pitchFamily="18" charset="-34"/>
              </a:rPr>
              <a:t>Obstitric</a:t>
            </a:r>
            <a:r>
              <a:rPr lang="en-US" sz="3600" b="1" dirty="0" smtClean="0">
                <a:solidFill>
                  <a:schemeClr val="tx1"/>
                </a:solidFill>
                <a:latin typeface="Angsana New" pitchFamily="18" charset="-34"/>
                <a:cs typeface="Angsana New" pitchFamily="18" charset="-34"/>
              </a:rPr>
              <a:t>  </a:t>
            </a:r>
            <a:endParaRPr lang="ar-IQ" sz="3600" b="1" dirty="0">
              <a:solidFill>
                <a:schemeClr val="tx1"/>
              </a:solidFill>
              <a:latin typeface="Angsana New" pitchFamily="18" charset="-34"/>
            </a:endParaRPr>
          </a:p>
        </p:txBody>
      </p:sp>
    </p:spTree>
    <p:extLst>
      <p:ext uri="{BB962C8B-B14F-4D97-AF65-F5344CB8AC3E}">
        <p14:creationId xmlns:p14="http://schemas.microsoft.com/office/powerpoint/2010/main" val="86709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8229600" cy="1143000"/>
          </a:xfrm>
        </p:spPr>
        <p:txBody>
          <a:bodyPr>
            <a:normAutofit/>
          </a:bodyPr>
          <a:lstStyle/>
          <a:p>
            <a:r>
              <a:rPr lang="en-US" b="1" dirty="0">
                <a:latin typeface="Angsana New" pitchFamily="18" charset="-34"/>
                <a:cs typeface="Angsana New" pitchFamily="18" charset="-34"/>
              </a:rPr>
              <a:t>Nonsurgical Sterilization Techniques</a:t>
            </a:r>
            <a:endParaRPr lang="ar-IQ" b="1" dirty="0">
              <a:latin typeface="Angsana New" pitchFamily="18" charset="-34"/>
            </a:endParaRPr>
          </a:p>
        </p:txBody>
      </p:sp>
      <p:sp>
        <p:nvSpPr>
          <p:cNvPr id="3" name="عنصر نائب للمحتوى 2"/>
          <p:cNvSpPr>
            <a:spLocks noGrp="1"/>
          </p:cNvSpPr>
          <p:nvPr>
            <p:ph idx="1"/>
          </p:nvPr>
        </p:nvSpPr>
        <p:spPr>
          <a:xfrm>
            <a:off x="457200" y="692696"/>
            <a:ext cx="8291264" cy="5904656"/>
          </a:xfrm>
        </p:spPr>
        <p:txBody>
          <a:bodyPr/>
          <a:lstStyle/>
          <a:p>
            <a:pPr algn="l" rtl="0"/>
            <a:r>
              <a:rPr lang="en-US" dirty="0">
                <a:latin typeface="Angsana New" pitchFamily="18" charset="-34"/>
                <a:cs typeface="Angsana New" pitchFamily="18" charset="-34"/>
              </a:rPr>
              <a:t>Nonsurgical methods of sterilization in cats and dogs include injections with testosterone and luteinizing hormone–releasing hormone agonist, chlorhexidine </a:t>
            </a:r>
            <a:r>
              <a:rPr lang="en-US" dirty="0" err="1">
                <a:latin typeface="Angsana New" pitchFamily="18" charset="-34"/>
                <a:cs typeface="Angsana New" pitchFamily="18" charset="-34"/>
              </a:rPr>
              <a:t>digluconate</a:t>
            </a:r>
            <a:r>
              <a:rPr lang="en-US" dirty="0">
                <a:latin typeface="Angsana New" pitchFamily="18" charset="-34"/>
                <a:cs typeface="Angsana New" pitchFamily="18" charset="-34"/>
              </a:rPr>
              <a:t>, </a:t>
            </a:r>
            <a:r>
              <a:rPr lang="en-US" dirty="0" smtClean="0">
                <a:latin typeface="Angsana New" pitchFamily="18" charset="-34"/>
                <a:cs typeface="Angsana New" pitchFamily="18" charset="-34"/>
              </a:rPr>
              <a:t>gonadotropin  releasing </a:t>
            </a:r>
            <a:r>
              <a:rPr lang="en-US" dirty="0">
                <a:latin typeface="Angsana New" pitchFamily="18" charset="-34"/>
                <a:cs typeface="Angsana New" pitchFamily="18" charset="-34"/>
              </a:rPr>
              <a:t>hormone, glycerol, or zinc </a:t>
            </a:r>
            <a:r>
              <a:rPr lang="en-US" dirty="0" smtClean="0">
                <a:latin typeface="Angsana New" pitchFamily="18" charset="-34"/>
                <a:cs typeface="Angsana New" pitchFamily="18" charset="-34"/>
              </a:rPr>
              <a:t>gluconate</a:t>
            </a:r>
          </a:p>
          <a:p>
            <a:pPr algn="l" rtl="0"/>
            <a:r>
              <a:rPr lang="en-US" dirty="0">
                <a:latin typeface="Angsana New" pitchFamily="18" charset="-34"/>
              </a:rPr>
              <a:t>These techniques can induce </a:t>
            </a:r>
            <a:r>
              <a:rPr lang="en-US" dirty="0" err="1">
                <a:latin typeface="Angsana New" pitchFamily="18" charset="-34"/>
              </a:rPr>
              <a:t>azoospermia</a:t>
            </a:r>
            <a:r>
              <a:rPr lang="en-US" dirty="0">
                <a:latin typeface="Angsana New" pitchFamily="18" charset="-34"/>
              </a:rPr>
              <a:t> without inhibiting the development of sexual </a:t>
            </a:r>
            <a:r>
              <a:rPr lang="en-US" dirty="0" smtClean="0">
                <a:latin typeface="Angsana New" pitchFamily="18" charset="-34"/>
              </a:rPr>
              <a:t>characteristics</a:t>
            </a:r>
          </a:p>
          <a:p>
            <a:pPr algn="l" rtl="0"/>
            <a:r>
              <a:rPr lang="en-US" dirty="0">
                <a:latin typeface="Angsana New" pitchFamily="18" charset="-34"/>
              </a:rPr>
              <a:t>The most common method of nonsurgical chemical </a:t>
            </a:r>
            <a:r>
              <a:rPr lang="en-US" dirty="0" smtClean="0">
                <a:latin typeface="Angsana New" pitchFamily="18" charset="-34"/>
              </a:rPr>
              <a:t>sterilization is </a:t>
            </a:r>
            <a:r>
              <a:rPr lang="en-US" dirty="0">
                <a:latin typeface="Angsana New" pitchFamily="18" charset="-34"/>
              </a:rPr>
              <a:t>zinc gluconate testicular </a:t>
            </a:r>
            <a:r>
              <a:rPr lang="en-US" dirty="0" smtClean="0">
                <a:latin typeface="Angsana New" pitchFamily="18" charset="-34"/>
              </a:rPr>
              <a:t>injection</a:t>
            </a:r>
          </a:p>
          <a:p>
            <a:pPr algn="l" rtl="0"/>
            <a:r>
              <a:rPr lang="en-US" dirty="0">
                <a:latin typeface="Angsana New" pitchFamily="18" charset="-34"/>
              </a:rPr>
              <a:t>The volume injected is based on caliper measurement of the testicle and varies between 0.2 and 1.0 mL/testicle</a:t>
            </a:r>
            <a:endParaRPr lang="ar-IQ" dirty="0">
              <a:latin typeface="Angsana New" pitchFamily="18" charset="-34"/>
            </a:endParaRPr>
          </a:p>
        </p:txBody>
      </p:sp>
    </p:spTree>
    <p:extLst>
      <p:ext uri="{BB962C8B-B14F-4D97-AF65-F5344CB8AC3E}">
        <p14:creationId xmlns:p14="http://schemas.microsoft.com/office/powerpoint/2010/main" val="2806486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88640"/>
            <a:ext cx="8229600" cy="5937523"/>
          </a:xfrm>
        </p:spPr>
        <p:txBody>
          <a:bodyPr/>
          <a:lstStyle/>
          <a:p>
            <a:pPr algn="l" rtl="0"/>
            <a:r>
              <a:rPr lang="en-US" dirty="0">
                <a:latin typeface="Angsana New" pitchFamily="18" charset="-34"/>
                <a:cs typeface="Angsana New" pitchFamily="18" charset="-34"/>
              </a:rPr>
              <a:t>All methods of chemical sterilization have </a:t>
            </a:r>
            <a:r>
              <a:rPr lang="en-US" dirty="0" smtClean="0">
                <a:latin typeface="Angsana New" pitchFamily="18" charset="-34"/>
                <a:cs typeface="Angsana New" pitchFamily="18" charset="-34"/>
              </a:rPr>
              <a:t>inconsistent long-term </a:t>
            </a:r>
            <a:r>
              <a:rPr lang="en-US" dirty="0">
                <a:latin typeface="Angsana New" pitchFamily="18" charset="-34"/>
                <a:cs typeface="Angsana New" pitchFamily="18" charset="-34"/>
              </a:rPr>
              <a:t>efficacy and can result in adverse side effects </a:t>
            </a:r>
            <a:r>
              <a:rPr lang="en-US" dirty="0" smtClean="0">
                <a:latin typeface="Angsana New" pitchFamily="18" charset="-34"/>
                <a:cs typeface="Angsana New" pitchFamily="18" charset="-34"/>
              </a:rPr>
              <a:t>such as </a:t>
            </a:r>
            <a:r>
              <a:rPr lang="en-US" dirty="0">
                <a:latin typeface="Angsana New" pitchFamily="18" charset="-34"/>
                <a:cs typeface="Angsana New" pitchFamily="18" charset="-34"/>
              </a:rPr>
              <a:t>pain, inflammation, infection, scrotal ulcers or </a:t>
            </a:r>
            <a:r>
              <a:rPr lang="en-US" dirty="0" smtClean="0">
                <a:latin typeface="Angsana New" pitchFamily="18" charset="-34"/>
                <a:cs typeface="Angsana New" pitchFamily="18" charset="-34"/>
              </a:rPr>
              <a:t>necrosis, scrotal </a:t>
            </a:r>
            <a:r>
              <a:rPr lang="en-US" dirty="0">
                <a:latin typeface="Angsana New" pitchFamily="18" charset="-34"/>
                <a:cs typeface="Angsana New" pitchFamily="18" charset="-34"/>
              </a:rPr>
              <a:t>and preputial draining tracts, and testicular necrosis</a:t>
            </a:r>
            <a:r>
              <a:rPr lang="en-US" dirty="0" smtClean="0">
                <a:latin typeface="Angsana New" pitchFamily="18" charset="-34"/>
                <a:cs typeface="Angsana New" pitchFamily="18" charset="-34"/>
              </a:rPr>
              <a:t>.</a:t>
            </a:r>
          </a:p>
          <a:p>
            <a:pPr algn="l" rtl="0"/>
            <a:r>
              <a:rPr lang="en-US" dirty="0">
                <a:latin typeface="Angsana New" pitchFamily="18" charset="-34"/>
              </a:rPr>
              <a:t>Treated animals may have sperm up to 60 days after injection, and some fail to achieve </a:t>
            </a:r>
            <a:r>
              <a:rPr lang="en-US" dirty="0" err="1">
                <a:latin typeface="Angsana New" pitchFamily="18" charset="-34"/>
              </a:rPr>
              <a:t>azoospermia</a:t>
            </a:r>
            <a:r>
              <a:rPr lang="en-US" dirty="0">
                <a:latin typeface="Angsana New" pitchFamily="18" charset="-34"/>
              </a:rPr>
              <a:t> and therefore require retreatment</a:t>
            </a:r>
            <a:r>
              <a:rPr lang="en-US" dirty="0" smtClean="0">
                <a:latin typeface="Angsana New" pitchFamily="18" charset="-34"/>
              </a:rPr>
              <a:t>.</a:t>
            </a:r>
          </a:p>
          <a:p>
            <a:pPr algn="l" rtl="0"/>
            <a:r>
              <a:rPr lang="en-US" dirty="0">
                <a:latin typeface="Angsana New" pitchFamily="18" charset="-34"/>
              </a:rPr>
              <a:t>Because testosterone is still present, </a:t>
            </a:r>
            <a:r>
              <a:rPr lang="en-US" dirty="0" smtClean="0">
                <a:latin typeface="Angsana New" pitchFamily="18" charset="-34"/>
              </a:rPr>
              <a:t>associated behaviors </a:t>
            </a:r>
            <a:r>
              <a:rPr lang="en-US" dirty="0">
                <a:latin typeface="Angsana New" pitchFamily="18" charset="-34"/>
              </a:rPr>
              <a:t>and disease conditions such as perineal </a:t>
            </a:r>
            <a:r>
              <a:rPr lang="en-US" dirty="0" smtClean="0">
                <a:latin typeface="Angsana New" pitchFamily="18" charset="-34"/>
              </a:rPr>
              <a:t>hernias, perianal </a:t>
            </a:r>
            <a:r>
              <a:rPr lang="en-US" dirty="0">
                <a:latin typeface="Angsana New" pitchFamily="18" charset="-34"/>
              </a:rPr>
              <a:t>adenomas, and Benign prostatic </a:t>
            </a:r>
            <a:r>
              <a:rPr lang="en-US" dirty="0" smtClean="0">
                <a:latin typeface="Angsana New" pitchFamily="18" charset="-34"/>
              </a:rPr>
              <a:t>hyperplasia (BPH) </a:t>
            </a:r>
            <a:r>
              <a:rPr lang="en-US" dirty="0">
                <a:latin typeface="Angsana New" pitchFamily="18" charset="-34"/>
              </a:rPr>
              <a:t>are not eliminated</a:t>
            </a:r>
            <a:endParaRPr lang="ar-IQ" dirty="0">
              <a:latin typeface="Angsana New" pitchFamily="18" charset="-34"/>
            </a:endParaRPr>
          </a:p>
        </p:txBody>
      </p:sp>
    </p:spTree>
    <p:extLst>
      <p:ext uri="{BB962C8B-B14F-4D97-AF65-F5344CB8AC3E}">
        <p14:creationId xmlns:p14="http://schemas.microsoft.com/office/powerpoint/2010/main" val="366908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43408"/>
            <a:ext cx="8229600" cy="1143000"/>
          </a:xfrm>
        </p:spPr>
        <p:txBody>
          <a:bodyPr>
            <a:normAutofit/>
          </a:bodyPr>
          <a:lstStyle/>
          <a:p>
            <a:r>
              <a:rPr lang="en-US" b="1" dirty="0">
                <a:latin typeface="Angsana New" pitchFamily="18" charset="-34"/>
                <a:cs typeface="Angsana New" pitchFamily="18" charset="-34"/>
              </a:rPr>
              <a:t>SURGICAL </a:t>
            </a:r>
            <a:r>
              <a:rPr lang="en-US" b="1" dirty="0" smtClean="0">
                <a:latin typeface="Angsana New" pitchFamily="18" charset="-34"/>
                <a:cs typeface="Angsana New" pitchFamily="18" charset="-34"/>
              </a:rPr>
              <a:t>TECHNIQUES(</a:t>
            </a:r>
            <a:r>
              <a:rPr lang="en-US" b="1" dirty="0">
                <a:latin typeface="Angsana New" pitchFamily="18" charset="-34"/>
                <a:cs typeface="Angsana New" pitchFamily="18" charset="-34"/>
              </a:rPr>
              <a:t>Canine Orchiectomy</a:t>
            </a:r>
            <a:r>
              <a:rPr lang="en-US" b="1" dirty="0" smtClean="0">
                <a:latin typeface="Angsana New" pitchFamily="18" charset="-34"/>
                <a:cs typeface="Angsana New" pitchFamily="18" charset="-34"/>
              </a:rPr>
              <a:t>)</a:t>
            </a:r>
            <a:endParaRPr lang="ar-IQ" b="1" dirty="0">
              <a:latin typeface="Angsana New" pitchFamily="18" charset="-34"/>
            </a:endParaRPr>
          </a:p>
        </p:txBody>
      </p:sp>
      <p:sp>
        <p:nvSpPr>
          <p:cNvPr id="3" name="عنصر نائب للمحتوى 2"/>
          <p:cNvSpPr>
            <a:spLocks noGrp="1"/>
          </p:cNvSpPr>
          <p:nvPr>
            <p:ph idx="1"/>
          </p:nvPr>
        </p:nvSpPr>
        <p:spPr>
          <a:xfrm>
            <a:off x="395536" y="836712"/>
            <a:ext cx="8424936" cy="5832648"/>
          </a:xfrm>
        </p:spPr>
        <p:txBody>
          <a:bodyPr/>
          <a:lstStyle/>
          <a:p>
            <a:pPr algn="l" rtl="0"/>
            <a:r>
              <a:rPr lang="en-US" dirty="0" smtClean="0">
                <a:latin typeface="Angsana New" pitchFamily="18" charset="-34"/>
                <a:cs typeface="Angsana New" pitchFamily="18" charset="-34"/>
              </a:rPr>
              <a:t>Can </a:t>
            </a:r>
            <a:r>
              <a:rPr lang="en-US" dirty="0">
                <a:latin typeface="Angsana New" pitchFamily="18" charset="-34"/>
                <a:cs typeface="Angsana New" pitchFamily="18" charset="-34"/>
              </a:rPr>
              <a:t>be performed with </a:t>
            </a:r>
            <a:r>
              <a:rPr lang="en-US" dirty="0" smtClean="0">
                <a:latin typeface="Angsana New" pitchFamily="18" charset="-34"/>
                <a:cs typeface="Angsana New" pitchFamily="18" charset="-34"/>
              </a:rPr>
              <a:t>an open </a:t>
            </a:r>
            <a:r>
              <a:rPr lang="en-US" dirty="0">
                <a:latin typeface="Angsana New" pitchFamily="18" charset="-34"/>
                <a:cs typeface="Angsana New" pitchFamily="18" charset="-34"/>
              </a:rPr>
              <a:t>or closed technique</a:t>
            </a:r>
            <a:r>
              <a:rPr lang="en-US" dirty="0" smtClean="0">
                <a:latin typeface="Angsana New" pitchFamily="18" charset="-34"/>
                <a:cs typeface="Angsana New" pitchFamily="18" charset="-34"/>
              </a:rPr>
              <a:t>.</a:t>
            </a:r>
          </a:p>
          <a:p>
            <a:pPr algn="l" rtl="0"/>
            <a:r>
              <a:rPr lang="en-US" dirty="0" smtClean="0">
                <a:latin typeface="Angsana New" pitchFamily="18" charset="-34"/>
              </a:rPr>
              <a:t>Closed </a:t>
            </a:r>
            <a:r>
              <a:rPr lang="en-US" dirty="0">
                <a:latin typeface="Angsana New" pitchFamily="18" charset="-34"/>
              </a:rPr>
              <a:t>technique, the parietal vaginal tunic is left intact. </a:t>
            </a:r>
          </a:p>
          <a:p>
            <a:pPr algn="l" rtl="0"/>
            <a:r>
              <a:rPr lang="en-US" dirty="0" smtClean="0">
                <a:latin typeface="Angsana New" pitchFamily="18" charset="-34"/>
              </a:rPr>
              <a:t>Open </a:t>
            </a:r>
            <a:r>
              <a:rPr lang="en-US" dirty="0">
                <a:latin typeface="Angsana New" pitchFamily="18" charset="-34"/>
              </a:rPr>
              <a:t>technique, the parietal vaginal tunic is incised, </a:t>
            </a:r>
            <a:r>
              <a:rPr lang="en-US" dirty="0" smtClean="0">
                <a:latin typeface="Angsana New" pitchFamily="18" charset="-34"/>
              </a:rPr>
              <a:t>penetrating  </a:t>
            </a:r>
            <a:r>
              <a:rPr lang="en-US" dirty="0">
                <a:latin typeface="Angsana New" pitchFamily="18" charset="-34"/>
              </a:rPr>
              <a:t>the potential peritoneal space below</a:t>
            </a:r>
            <a:r>
              <a:rPr lang="en-US" dirty="0" smtClean="0">
                <a:latin typeface="Angsana New" pitchFamily="18" charset="-34"/>
              </a:rPr>
              <a:t>.</a:t>
            </a:r>
            <a:endParaRPr lang="en-US" dirty="0">
              <a:latin typeface="Angsana New" pitchFamily="18" charset="-34"/>
            </a:endParaRPr>
          </a:p>
          <a:p>
            <a:pPr algn="l" rtl="0"/>
            <a:r>
              <a:rPr lang="en-US" dirty="0">
                <a:latin typeface="Angsana New" pitchFamily="18" charset="-34"/>
              </a:rPr>
              <a:t>In both techniques, scrotal ablation is usually not required because the scrotum will usually regress sufficiently</a:t>
            </a:r>
            <a:r>
              <a:rPr lang="en-US" dirty="0" smtClean="0">
                <a:latin typeface="Angsana New" pitchFamily="18" charset="-34"/>
              </a:rPr>
              <a:t>.</a:t>
            </a:r>
            <a:endParaRPr lang="ar-IQ" dirty="0">
              <a:latin typeface="Angsana New" pitchFamily="18" charset="-34"/>
            </a:endParaRPr>
          </a:p>
        </p:txBody>
      </p:sp>
    </p:spTree>
    <p:extLst>
      <p:ext uri="{BB962C8B-B14F-4D97-AF65-F5344CB8AC3E}">
        <p14:creationId xmlns:p14="http://schemas.microsoft.com/office/powerpoint/2010/main" val="2297143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404664"/>
            <a:ext cx="8229600" cy="5721499"/>
          </a:xfrm>
        </p:spPr>
        <p:txBody>
          <a:bodyPr>
            <a:normAutofit fontScale="40000" lnSpcReduction="20000"/>
          </a:bodyPr>
          <a:lstStyle/>
          <a:p>
            <a:pPr algn="l" rtl="0"/>
            <a:r>
              <a:rPr lang="en-US" sz="8000" dirty="0">
                <a:latin typeface="Angsana New" pitchFamily="18" charset="-34"/>
                <a:cs typeface="Angsana New" pitchFamily="18" charset="-34"/>
              </a:rPr>
              <a:t>The scrotum in dogs is thin, pigmented, and covered with finely scattered hairs while in cats is densely haired</a:t>
            </a:r>
          </a:p>
          <a:p>
            <a:pPr algn="l" rtl="0"/>
            <a:r>
              <a:rPr lang="en-US" sz="8000" dirty="0">
                <a:latin typeface="Angsana New" pitchFamily="18" charset="-34"/>
                <a:cs typeface="Angsana New" pitchFamily="18" charset="-34"/>
              </a:rPr>
              <a:t>It composed of three layers: the skin, tunica dartos, and scrotal fascia. The tunica dartos is a poorly developed layer of smooth muscle mixed with collagenous and elastic fibers that lies deep to the skin. The testes are able to be drawn closer to the body when the tunica dartos contracts</a:t>
            </a:r>
          </a:p>
          <a:p>
            <a:pPr algn="l" rtl="0"/>
            <a:r>
              <a:rPr lang="en-US" sz="8000" dirty="0">
                <a:latin typeface="Angsana New" pitchFamily="18" charset="-34"/>
                <a:cs typeface="Angsana New" pitchFamily="18" charset="-34"/>
              </a:rPr>
              <a:t>The scrotum is divided into two cavities by a median septum composed of fascia and tunica dartos</a:t>
            </a:r>
          </a:p>
          <a:p>
            <a:pPr algn="l" rtl="0"/>
            <a:r>
              <a:rPr lang="en-US" sz="8000" dirty="0">
                <a:latin typeface="Angsana New" pitchFamily="18" charset="-34"/>
                <a:cs typeface="Angsana New" pitchFamily="18" charset="-34"/>
              </a:rPr>
              <a:t>Within each scrotal sac is an </a:t>
            </a:r>
            <a:r>
              <a:rPr lang="en-US" sz="8000" dirty="0" err="1">
                <a:latin typeface="Angsana New" pitchFamily="18" charset="-34"/>
                <a:cs typeface="Angsana New" pitchFamily="18" charset="-34"/>
              </a:rPr>
              <a:t>evaginated</a:t>
            </a:r>
            <a:r>
              <a:rPr lang="en-US" sz="8000" dirty="0">
                <a:latin typeface="Angsana New" pitchFamily="18" charset="-34"/>
                <a:cs typeface="Angsana New" pitchFamily="18" charset="-34"/>
              </a:rPr>
              <a:t> pouch of peritoneum called the vaginal process, which is covered by the external and internal spermatic fascia.</a:t>
            </a:r>
          </a:p>
          <a:p>
            <a:pPr algn="l" rtl="0"/>
            <a:r>
              <a:rPr lang="en-US" sz="8000" dirty="0">
                <a:latin typeface="Angsana New" pitchFamily="18" charset="-34"/>
                <a:cs typeface="Angsana New" pitchFamily="18" charset="-34"/>
              </a:rPr>
              <a:t>The external pudendal artery is the principal blood </a:t>
            </a:r>
          </a:p>
          <a:p>
            <a:pPr algn="l" rtl="0"/>
            <a:r>
              <a:rPr lang="en-US" sz="8000" dirty="0">
                <a:latin typeface="Angsana New" pitchFamily="18" charset="-34"/>
                <a:cs typeface="Angsana New" pitchFamily="18" charset="-34"/>
              </a:rPr>
              <a:t> vessel to the scrotum</a:t>
            </a:r>
          </a:p>
          <a:p>
            <a:pPr algn="l" rtl="0"/>
            <a:endParaRPr lang="ar-IQ" dirty="0"/>
          </a:p>
        </p:txBody>
      </p:sp>
    </p:spTree>
    <p:extLst>
      <p:ext uri="{BB962C8B-B14F-4D97-AF65-F5344CB8AC3E}">
        <p14:creationId xmlns:p14="http://schemas.microsoft.com/office/powerpoint/2010/main" val="1644179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2001" y="947861"/>
            <a:ext cx="7176383" cy="521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869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8229600" cy="1143000"/>
          </a:xfrm>
        </p:spPr>
        <p:txBody>
          <a:bodyPr/>
          <a:lstStyle/>
          <a:p>
            <a:r>
              <a:rPr lang="en-US" b="1" dirty="0" smtClean="0">
                <a:latin typeface="Angsana New" pitchFamily="18" charset="-34"/>
                <a:cs typeface="Angsana New" pitchFamily="18" charset="-34"/>
              </a:rPr>
              <a:t>Castration technique</a:t>
            </a:r>
            <a:endParaRPr lang="ar-IQ" b="1" dirty="0">
              <a:latin typeface="Angsana New" pitchFamily="18" charset="-34"/>
            </a:endParaRPr>
          </a:p>
        </p:txBody>
      </p:sp>
      <p:sp>
        <p:nvSpPr>
          <p:cNvPr id="3" name="عنصر نائب للمحتوى 2"/>
          <p:cNvSpPr>
            <a:spLocks noGrp="1"/>
          </p:cNvSpPr>
          <p:nvPr>
            <p:ph idx="1"/>
          </p:nvPr>
        </p:nvSpPr>
        <p:spPr>
          <a:xfrm>
            <a:off x="395536" y="692696"/>
            <a:ext cx="8291264" cy="5760640"/>
          </a:xfrm>
        </p:spPr>
        <p:txBody>
          <a:bodyPr/>
          <a:lstStyle/>
          <a:p>
            <a:pPr algn="l" rtl="0"/>
            <a:r>
              <a:rPr lang="en-US" dirty="0">
                <a:latin typeface="Angsana New" pitchFamily="18" charset="-34"/>
                <a:cs typeface="Angsana New" pitchFamily="18" charset="-34"/>
              </a:rPr>
              <a:t>In </a:t>
            </a:r>
            <a:r>
              <a:rPr lang="en-US" dirty="0" smtClean="0">
                <a:latin typeface="Angsana New" pitchFamily="18" charset="-34"/>
                <a:cs typeface="Angsana New" pitchFamily="18" charset="-34"/>
              </a:rPr>
              <a:t>both open and closed castration  techniques,  </a:t>
            </a:r>
            <a:r>
              <a:rPr lang="en-US" dirty="0">
                <a:latin typeface="Angsana New" pitchFamily="18" charset="-34"/>
                <a:cs typeface="Angsana New" pitchFamily="18" charset="-34"/>
              </a:rPr>
              <a:t>The canine patient is placed in ventral </a:t>
            </a:r>
            <a:r>
              <a:rPr lang="en-US" dirty="0" smtClean="0">
                <a:latin typeface="Angsana New" pitchFamily="18" charset="-34"/>
                <a:cs typeface="Angsana New" pitchFamily="18" charset="-34"/>
              </a:rPr>
              <a:t>recumbency</a:t>
            </a:r>
          </a:p>
          <a:p>
            <a:pPr algn="l" rtl="0"/>
            <a:r>
              <a:rPr lang="en-US" dirty="0">
                <a:latin typeface="Angsana New" pitchFamily="18" charset="-34"/>
              </a:rPr>
              <a:t>The prescrotal area is clipped and surgically prepared; the scrotum is not shaved to avoid scrotal irritation</a:t>
            </a:r>
          </a:p>
          <a:p>
            <a:pPr algn="l" rtl="0"/>
            <a:r>
              <a:rPr lang="en-US" dirty="0">
                <a:latin typeface="Angsana New" pitchFamily="18" charset="-34"/>
              </a:rPr>
              <a:t>Long scrotal hairs can be cut short</a:t>
            </a:r>
          </a:p>
          <a:p>
            <a:pPr algn="l" rtl="0"/>
            <a:r>
              <a:rPr lang="en-US" dirty="0">
                <a:latin typeface="Angsana New" pitchFamily="18" charset="-34"/>
              </a:rPr>
              <a:t>The  scrotum can be moistened </a:t>
            </a:r>
            <a:r>
              <a:rPr lang="en-US" dirty="0" smtClean="0">
                <a:latin typeface="Angsana New" pitchFamily="18" charset="-34"/>
              </a:rPr>
              <a:t>with</a:t>
            </a:r>
          </a:p>
          <a:p>
            <a:pPr marL="0" indent="0" algn="l" rtl="0">
              <a:buNone/>
            </a:pPr>
            <a:r>
              <a:rPr lang="en-US" dirty="0" smtClean="0">
                <a:latin typeface="Angsana New" pitchFamily="18" charset="-34"/>
              </a:rPr>
              <a:t>      antiseptic </a:t>
            </a:r>
            <a:r>
              <a:rPr lang="en-US" dirty="0">
                <a:latin typeface="Angsana New" pitchFamily="18" charset="-34"/>
              </a:rPr>
              <a:t>solution before </a:t>
            </a:r>
            <a:endParaRPr lang="en-US" dirty="0" smtClean="0">
              <a:latin typeface="Angsana New" pitchFamily="18" charset="-34"/>
            </a:endParaRPr>
          </a:p>
          <a:p>
            <a:pPr marL="0" indent="0" algn="l" rtl="0">
              <a:buNone/>
            </a:pPr>
            <a:r>
              <a:rPr lang="en-US" dirty="0" smtClean="0">
                <a:latin typeface="Angsana New" pitchFamily="18" charset="-34"/>
              </a:rPr>
              <a:t>     draping </a:t>
            </a:r>
            <a:r>
              <a:rPr lang="en-US" dirty="0">
                <a:latin typeface="Angsana New" pitchFamily="18" charset="-34"/>
              </a:rPr>
              <a:t>to keep hairs away </a:t>
            </a:r>
            <a:endParaRPr lang="en-US" dirty="0" smtClean="0">
              <a:latin typeface="Angsana New" pitchFamily="18" charset="-34"/>
            </a:endParaRPr>
          </a:p>
          <a:p>
            <a:pPr marL="0" indent="0" algn="l" rtl="0">
              <a:buNone/>
            </a:pPr>
            <a:r>
              <a:rPr lang="en-US" dirty="0" smtClean="0">
                <a:latin typeface="Angsana New" pitchFamily="18" charset="-34"/>
              </a:rPr>
              <a:t>      from </a:t>
            </a:r>
            <a:r>
              <a:rPr lang="en-US" dirty="0">
                <a:latin typeface="Angsana New" pitchFamily="18" charset="-34"/>
              </a:rPr>
              <a:t>the prescrotal region</a:t>
            </a:r>
          </a:p>
          <a:p>
            <a:pPr algn="l" rtl="0"/>
            <a:endParaRPr lang="ar-IQ" dirty="0">
              <a:latin typeface="Angsana New" pitchFamily="18" charset="-34"/>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140967"/>
            <a:ext cx="4251154" cy="326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700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48680"/>
            <a:ext cx="8229600" cy="5577483"/>
          </a:xfrm>
        </p:spPr>
        <p:txBody>
          <a:bodyPr/>
          <a:lstStyle/>
          <a:p>
            <a:pPr algn="l" rtl="0"/>
            <a:r>
              <a:rPr lang="en-US" dirty="0">
                <a:latin typeface="Angsana New" pitchFamily="18" charset="-34"/>
                <a:cs typeface="Angsana New" pitchFamily="18" charset="-34"/>
              </a:rPr>
              <a:t>Both the open and closed techniques use a midline prescrotal incision, with care taken to not extend the caudal part of the incision onto the </a:t>
            </a:r>
            <a:r>
              <a:rPr lang="en-US" dirty="0" smtClean="0">
                <a:latin typeface="Angsana New" pitchFamily="18" charset="-34"/>
                <a:cs typeface="Angsana New" pitchFamily="18" charset="-34"/>
              </a:rPr>
              <a:t>scrotum</a:t>
            </a:r>
          </a:p>
          <a:p>
            <a:pPr algn="l" rtl="0"/>
            <a:r>
              <a:rPr lang="en-US" dirty="0">
                <a:latin typeface="Angsana New" pitchFamily="18" charset="-34"/>
                <a:cs typeface="Angsana New" pitchFamily="18" charset="-34"/>
              </a:rPr>
              <a:t>Pressure is applied through the drape to the scrotum to push the testicle cranially</a:t>
            </a:r>
          </a:p>
          <a:p>
            <a:pPr algn="l" rtl="0"/>
            <a:endParaRPr lang="en-US" dirty="0">
              <a:latin typeface="Angsana New" pitchFamily="18" charset="-34"/>
              <a:cs typeface="Angsana New" pitchFamily="18" charset="-34"/>
            </a:endParaRPr>
          </a:p>
          <a:p>
            <a:pPr algn="l" rtl="0"/>
            <a:endParaRPr lang="ar-IQ" dirty="0">
              <a:latin typeface="Angsana New" pitchFamily="18" charset="-34"/>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145" y="2852936"/>
            <a:ext cx="4871119" cy="394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09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51520" y="404664"/>
            <a:ext cx="8435280" cy="6192688"/>
          </a:xfrm>
        </p:spPr>
        <p:txBody>
          <a:bodyPr/>
          <a:lstStyle/>
          <a:p>
            <a:pPr algn="l" rtl="0"/>
            <a:r>
              <a:rPr lang="en-US" dirty="0">
                <a:latin typeface="Angsana New" pitchFamily="18" charset="-34"/>
                <a:cs typeface="Angsana New" pitchFamily="18" charset="-34"/>
              </a:rPr>
              <a:t>A prescrotal skin incision is made directly over the testicle to avoid inadvertent iatrogenic urethra </a:t>
            </a:r>
            <a:r>
              <a:rPr lang="en-US" dirty="0" smtClean="0">
                <a:latin typeface="Angsana New" pitchFamily="18" charset="-34"/>
                <a:cs typeface="Angsana New" pitchFamily="18" charset="-34"/>
              </a:rPr>
              <a:t>damage</a:t>
            </a:r>
          </a:p>
          <a:p>
            <a:pPr algn="l" rtl="0"/>
            <a:r>
              <a:rPr lang="en-US" dirty="0">
                <a:latin typeface="Angsana New" pitchFamily="18" charset="-34"/>
                <a:cs typeface="Angsana New" pitchFamily="18" charset="-34"/>
              </a:rPr>
              <a:t>The subcutaneous tissue and spermatic fascia are sharply incised over the testis to expose the parietal vaginal tunic.</a:t>
            </a:r>
          </a:p>
          <a:p>
            <a:pPr algn="l" rtl="0"/>
            <a:r>
              <a:rPr lang="en-US" dirty="0">
                <a:latin typeface="Angsana New" pitchFamily="18" charset="-34"/>
                <a:cs typeface="Angsana New" pitchFamily="18" charset="-34"/>
              </a:rPr>
              <a:t>The testis can then be exteriorized</a:t>
            </a:r>
          </a:p>
          <a:p>
            <a:pPr algn="l" rtl="0"/>
            <a:r>
              <a:rPr lang="en-US" dirty="0">
                <a:latin typeface="Angsana New" pitchFamily="18" charset="-34"/>
                <a:cs typeface="Angsana New" pitchFamily="18" charset="-34"/>
              </a:rPr>
              <a:t>Scrotal fat and fascia are stripped from the parietal vaginal tunic with a gauze sponge to provide maximal testicle exteriorization</a:t>
            </a:r>
          </a:p>
          <a:p>
            <a:pPr algn="l" rtl="0"/>
            <a:endParaRPr lang="en-US" dirty="0">
              <a:latin typeface="Angsana New" pitchFamily="18" charset="-34"/>
              <a:cs typeface="Angsana New" pitchFamily="18" charset="-34"/>
            </a:endParaRPr>
          </a:p>
          <a:p>
            <a:pPr algn="l" rtl="0"/>
            <a:endParaRPr lang="ar-IQ" dirty="0">
              <a:latin typeface="Angsana New" pitchFamily="18" charset="-34"/>
            </a:endParaRPr>
          </a:p>
        </p:txBody>
      </p:sp>
    </p:spTree>
    <p:extLst>
      <p:ext uri="{BB962C8B-B14F-4D97-AF65-F5344CB8AC3E}">
        <p14:creationId xmlns:p14="http://schemas.microsoft.com/office/powerpoint/2010/main" val="2718004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latin typeface="Angsana New" pitchFamily="18" charset="-34"/>
                <a:cs typeface="Angsana New" pitchFamily="18" charset="-34"/>
              </a:rPr>
              <a:t>Fat and spermatic fascia are stripped from the spermatic cord.</a:t>
            </a:r>
            <a:endParaRPr lang="ar-IQ" dirty="0">
              <a:latin typeface="Angsana New" pitchFamily="18" charset="-34"/>
            </a:endParaRP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2245" y="1701962"/>
            <a:ext cx="5779509" cy="432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128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latin typeface="Angsana New" pitchFamily="18" charset="-34"/>
                <a:cs typeface="Angsana New" pitchFamily="18" charset="-34"/>
              </a:rPr>
              <a:t>Stripped spermatic cord</a:t>
            </a:r>
            <a:endParaRPr lang="ar-IQ" b="1" dirty="0">
              <a:latin typeface="Angsana New" pitchFamily="18" charset="-34"/>
            </a:endParaRPr>
          </a:p>
        </p:txBody>
      </p:sp>
      <p:sp>
        <p:nvSpPr>
          <p:cNvPr id="3" name="عنصر نائب للمحتوى 2"/>
          <p:cNvSpPr>
            <a:spLocks noGrp="1"/>
          </p:cNvSpPr>
          <p:nvPr>
            <p:ph idx="1"/>
          </p:nvPr>
        </p:nvSpPr>
        <p:spPr/>
        <p:txBody>
          <a:bodyPr/>
          <a:lstStyle/>
          <a:p>
            <a:endParaRPr lang="ar-IQ"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700808"/>
            <a:ext cx="5562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108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43408"/>
            <a:ext cx="8229600" cy="1143000"/>
          </a:xfrm>
        </p:spPr>
        <p:txBody>
          <a:bodyPr/>
          <a:lstStyle/>
          <a:p>
            <a:r>
              <a:rPr lang="en-US" b="1" dirty="0" smtClean="0">
                <a:latin typeface="Andalus" pitchFamily="18" charset="-78"/>
                <a:cs typeface="Andalus" pitchFamily="18" charset="-78"/>
              </a:rPr>
              <a:t>Disorders of the testes </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a:xfrm>
            <a:off x="395536" y="620688"/>
            <a:ext cx="8640960" cy="5688632"/>
          </a:xfrm>
        </p:spPr>
        <p:txBody>
          <a:bodyPr/>
          <a:lstStyle/>
          <a:p>
            <a:pPr algn="l" rtl="0"/>
            <a:r>
              <a:rPr lang="en-US" b="1" dirty="0" smtClean="0">
                <a:latin typeface="Angsana New" pitchFamily="18" charset="-34"/>
                <a:cs typeface="Angsana New" pitchFamily="18" charset="-34"/>
              </a:rPr>
              <a:t>Anorchism</a:t>
            </a:r>
            <a:r>
              <a:rPr lang="en-US" dirty="0" smtClean="0">
                <a:latin typeface="Angsana New" pitchFamily="18" charset="-34"/>
                <a:cs typeface="Angsana New" pitchFamily="18" charset="-34"/>
              </a:rPr>
              <a:t> is the absence of both testicles. This condition is rare in small animals </a:t>
            </a:r>
          </a:p>
          <a:p>
            <a:pPr algn="l" rtl="0"/>
            <a:r>
              <a:rPr lang="en-US" b="1" dirty="0" smtClean="0">
                <a:latin typeface="Angsana New" pitchFamily="18" charset="-34"/>
                <a:cs typeface="Angsana New" pitchFamily="18" charset="-34"/>
              </a:rPr>
              <a:t>Monorchism</a:t>
            </a:r>
            <a:r>
              <a:rPr lang="en-US" dirty="0" smtClean="0">
                <a:latin typeface="Angsana New" pitchFamily="18" charset="-34"/>
                <a:cs typeface="Angsana New" pitchFamily="18" charset="-34"/>
              </a:rPr>
              <a:t> is the absence of one testicle. This condition is rare in small animals </a:t>
            </a:r>
          </a:p>
          <a:p>
            <a:pPr algn="l" rtl="0"/>
            <a:r>
              <a:rPr lang="en-US" b="1" dirty="0" smtClean="0">
                <a:latin typeface="Angsana New" pitchFamily="18" charset="-34"/>
                <a:cs typeface="Andalus" pitchFamily="18" charset="-78"/>
              </a:rPr>
              <a:t>Definitive diagnosis </a:t>
            </a:r>
            <a:r>
              <a:rPr lang="en-US" dirty="0" smtClean="0">
                <a:latin typeface="Angsana New" pitchFamily="18" charset="-34"/>
                <a:cs typeface="Andalus" pitchFamily="18" charset="-78"/>
              </a:rPr>
              <a:t>is obtained by careful ultrasonographic evaluation, computed tomography, magnetic resonance imaging, or exploratory abdominal surgery.</a:t>
            </a:r>
            <a:endParaRPr lang="ar-IQ" dirty="0">
              <a:latin typeface="Angsana New" pitchFamily="18" charset="-34"/>
              <a:cs typeface="Andalus" pitchFamily="18" charset="-78"/>
            </a:endParaRPr>
          </a:p>
        </p:txBody>
      </p:sp>
    </p:spTree>
    <p:extLst>
      <p:ext uri="{BB962C8B-B14F-4D97-AF65-F5344CB8AC3E}">
        <p14:creationId xmlns:p14="http://schemas.microsoft.com/office/powerpoint/2010/main" val="1609844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en-US" sz="3200" dirty="0"/>
              <a:t>Three clamps are applied to the spermatic cord</a:t>
            </a:r>
            <a:endParaRPr lang="ar-IQ" sz="3200" dirty="0"/>
          </a:p>
        </p:txBody>
      </p:sp>
      <p:sp>
        <p:nvSpPr>
          <p:cNvPr id="3" name="عنصر نائب للمحتوى 2"/>
          <p:cNvSpPr>
            <a:spLocks noGrp="1"/>
          </p:cNvSpPr>
          <p:nvPr>
            <p:ph idx="1"/>
          </p:nvPr>
        </p:nvSpPr>
        <p:spPr/>
        <p:txBody>
          <a:bodyPr/>
          <a:lstStyle/>
          <a:p>
            <a:endParaRPr lang="ar-IQ"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899" y="1774279"/>
            <a:ext cx="562927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402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rtl="0"/>
            <a:r>
              <a:rPr lang="en-US" sz="2000" dirty="0"/>
              <a:t>After </a:t>
            </a:r>
            <a:r>
              <a:rPr lang="en-US" sz="2000" dirty="0" smtClean="0"/>
              <a:t>two ligatures </a:t>
            </a:r>
            <a:r>
              <a:rPr lang="en-US" sz="2000" dirty="0"/>
              <a:t>have been placed (as described in text), the spermatic cord is cut between clamps.</a:t>
            </a:r>
            <a:endParaRPr lang="ar-IQ" sz="2000" dirty="0"/>
          </a:p>
        </p:txBody>
      </p:sp>
      <p:sp>
        <p:nvSpPr>
          <p:cNvPr id="3" name="عنصر نائب للمحتوى 2"/>
          <p:cNvSpPr>
            <a:spLocks noGrp="1"/>
          </p:cNvSpPr>
          <p:nvPr>
            <p:ph idx="1"/>
          </p:nvPr>
        </p:nvSpPr>
        <p:spPr/>
        <p:txBody>
          <a:bodyPr/>
          <a:lstStyle/>
          <a:p>
            <a:endParaRPr lang="ar-IQ"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700808"/>
            <a:ext cx="56292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2729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rtl="0"/>
            <a:r>
              <a:rPr lang="en-US" sz="2800" dirty="0"/>
              <a:t>Before releasing the clamp, the stump </a:t>
            </a:r>
            <a:r>
              <a:rPr lang="en-US" sz="2800" dirty="0" smtClean="0"/>
              <a:t>is grasped </a:t>
            </a:r>
            <a:r>
              <a:rPr lang="en-US" sz="2800" dirty="0"/>
              <a:t>with thumb forceps</a:t>
            </a:r>
            <a:endParaRPr lang="ar-IQ" sz="2800" dirty="0"/>
          </a:p>
        </p:txBody>
      </p:sp>
      <p:sp>
        <p:nvSpPr>
          <p:cNvPr id="3" name="عنصر نائب للمحتوى 2"/>
          <p:cNvSpPr>
            <a:spLocks noGrp="1"/>
          </p:cNvSpPr>
          <p:nvPr>
            <p:ph idx="1"/>
          </p:nvPr>
        </p:nvSpPr>
        <p:spPr/>
        <p:txBody>
          <a:bodyPr/>
          <a:lstStyle/>
          <a:p>
            <a:endParaRPr lang="ar-IQ"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1773138"/>
            <a:ext cx="56102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573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rtl="0"/>
            <a:r>
              <a:rPr lang="en-US" sz="2800" dirty="0"/>
              <a:t>The stump is checked for hemorrhage before releasing</a:t>
            </a:r>
            <a:endParaRPr lang="ar-IQ" sz="2800" dirty="0"/>
          </a:p>
        </p:txBody>
      </p:sp>
      <p:sp>
        <p:nvSpPr>
          <p:cNvPr id="3" name="عنصر نائب للمحتوى 2"/>
          <p:cNvSpPr>
            <a:spLocks noGrp="1"/>
          </p:cNvSpPr>
          <p:nvPr>
            <p:ph idx="1"/>
          </p:nvPr>
        </p:nvSpPr>
        <p:spPr/>
        <p:txBody>
          <a:bodyPr/>
          <a:lstStyle/>
          <a:p>
            <a:endParaRPr lang="ar-IQ"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1619597"/>
            <a:ext cx="55911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722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latin typeface="Andalus" pitchFamily="18" charset="-78"/>
                <a:cs typeface="Andalus" pitchFamily="18" charset="-78"/>
              </a:rPr>
              <a:t>Open prescrotal castration </a:t>
            </a:r>
            <a:endParaRPr lang="ar-IQ" dirty="0">
              <a:latin typeface="Andalus" pitchFamily="18" charset="-78"/>
              <a:cs typeface="Andalus" pitchFamily="18" charset="-78"/>
            </a:endParaRPr>
          </a:p>
        </p:txBody>
      </p:sp>
      <p:sp>
        <p:nvSpPr>
          <p:cNvPr id="3" name="عنصر نائب للمحتوى 2"/>
          <p:cNvSpPr>
            <a:spLocks noGrp="1"/>
          </p:cNvSpPr>
          <p:nvPr>
            <p:ph idx="1"/>
          </p:nvPr>
        </p:nvSpPr>
        <p:spPr>
          <a:xfrm>
            <a:off x="457200" y="1268760"/>
            <a:ext cx="8363272" cy="4857403"/>
          </a:xfrm>
        </p:spPr>
        <p:txBody>
          <a:bodyPr>
            <a:normAutofit fontScale="92500" lnSpcReduction="20000"/>
          </a:bodyPr>
          <a:lstStyle/>
          <a:p>
            <a:pPr algn="l" rtl="0"/>
            <a:r>
              <a:rPr lang="en-US" sz="2800" dirty="0">
                <a:latin typeface="Andalus" pitchFamily="18" charset="-78"/>
                <a:cs typeface="Andalus" pitchFamily="18" charset="-78"/>
              </a:rPr>
              <a:t>Incise the parietal vaginal tunic over the </a:t>
            </a:r>
            <a:r>
              <a:rPr lang="en-US" sz="2800" dirty="0" smtClean="0">
                <a:latin typeface="Andalus" pitchFamily="18" charset="-78"/>
                <a:cs typeface="Andalus" pitchFamily="18" charset="-78"/>
              </a:rPr>
              <a:t>testicle</a:t>
            </a:r>
          </a:p>
          <a:p>
            <a:pPr algn="l" rtl="0"/>
            <a:r>
              <a:rPr lang="en-US" sz="2800" dirty="0">
                <a:latin typeface="Andalus" pitchFamily="18" charset="-78"/>
                <a:cs typeface="Andalus" pitchFamily="18" charset="-78"/>
              </a:rPr>
              <a:t>Do not incise the tunica </a:t>
            </a:r>
            <a:r>
              <a:rPr lang="en-US" sz="2800" dirty="0" err="1">
                <a:latin typeface="Andalus" pitchFamily="18" charset="-78"/>
                <a:cs typeface="Andalus" pitchFamily="18" charset="-78"/>
              </a:rPr>
              <a:t>albuginea</a:t>
            </a:r>
            <a:r>
              <a:rPr lang="en-US" sz="2800" dirty="0">
                <a:latin typeface="Andalus" pitchFamily="18" charset="-78"/>
                <a:cs typeface="Andalus" pitchFamily="18" charset="-78"/>
              </a:rPr>
              <a:t> because this would expose the testicular </a:t>
            </a:r>
            <a:r>
              <a:rPr lang="en-US" sz="2800" dirty="0" smtClean="0">
                <a:latin typeface="Andalus" pitchFamily="18" charset="-78"/>
                <a:cs typeface="Andalus" pitchFamily="18" charset="-78"/>
              </a:rPr>
              <a:t>parenchyma</a:t>
            </a:r>
          </a:p>
          <a:p>
            <a:pPr algn="l" rtl="0"/>
            <a:r>
              <a:rPr lang="en-US" sz="2800" dirty="0">
                <a:latin typeface="Andalus" pitchFamily="18" charset="-78"/>
                <a:cs typeface="Andalus" pitchFamily="18" charset="-78"/>
              </a:rPr>
              <a:t>Place a hemostat across the vaginal tunic where it attaches to the epididymis</a:t>
            </a:r>
            <a:r>
              <a:rPr lang="en-US" sz="2800" dirty="0" smtClean="0">
                <a:latin typeface="Andalus" pitchFamily="18" charset="-78"/>
                <a:cs typeface="Andalus" pitchFamily="18" charset="-78"/>
              </a:rPr>
              <a:t>.</a:t>
            </a:r>
          </a:p>
          <a:p>
            <a:pPr algn="l" rtl="0"/>
            <a:r>
              <a:rPr lang="en-US" sz="2800" dirty="0">
                <a:latin typeface="Andalus" pitchFamily="18" charset="-78"/>
                <a:cs typeface="Andalus" pitchFamily="18" charset="-78"/>
              </a:rPr>
              <a:t>. Digitally separate the ligament of the tail of the epididymis from the tunic while applying traction with the hemostat on the </a:t>
            </a:r>
            <a:r>
              <a:rPr lang="en-US" sz="2800" dirty="0" smtClean="0">
                <a:latin typeface="Andalus" pitchFamily="18" charset="-78"/>
                <a:cs typeface="Andalus" pitchFamily="18" charset="-78"/>
              </a:rPr>
              <a:t>tunic</a:t>
            </a:r>
          </a:p>
          <a:p>
            <a:pPr algn="l" rtl="0"/>
            <a:r>
              <a:rPr lang="en-US" sz="2800" dirty="0">
                <a:latin typeface="Andalus" pitchFamily="18" charset="-78"/>
                <a:cs typeface="Andalus" pitchFamily="18" charset="-78"/>
              </a:rPr>
              <a:t>Further exteriorize the testicle by applying caudal and outward traction. Identify the structures of the spermatic cord. Individually ligate the vascular cord and </a:t>
            </a:r>
            <a:r>
              <a:rPr lang="en-US" sz="2800" dirty="0" err="1">
                <a:latin typeface="Andalus" pitchFamily="18" charset="-78"/>
                <a:cs typeface="Andalus" pitchFamily="18" charset="-78"/>
              </a:rPr>
              <a:t>ductus</a:t>
            </a:r>
            <a:r>
              <a:rPr lang="en-US" sz="2800" dirty="0">
                <a:latin typeface="Andalus" pitchFamily="18" charset="-78"/>
                <a:cs typeface="Andalus" pitchFamily="18" charset="-78"/>
              </a:rPr>
              <a:t> deferens, then place an encircling ligature around both. Many surgeons ligate the </a:t>
            </a:r>
            <a:r>
              <a:rPr lang="en-US" sz="2800" dirty="0" err="1">
                <a:latin typeface="Andalus" pitchFamily="18" charset="-78"/>
                <a:cs typeface="Andalus" pitchFamily="18" charset="-78"/>
              </a:rPr>
              <a:t>ductus</a:t>
            </a:r>
            <a:r>
              <a:rPr lang="en-US" sz="2800" dirty="0">
                <a:latin typeface="Andalus" pitchFamily="18" charset="-78"/>
                <a:cs typeface="Andalus" pitchFamily="18" charset="-78"/>
              </a:rPr>
              <a:t> deferens and </a:t>
            </a:r>
            <a:r>
              <a:rPr lang="en-US" sz="2800" dirty="0" err="1">
                <a:latin typeface="Andalus" pitchFamily="18" charset="-78"/>
                <a:cs typeface="Andalus" pitchFamily="18" charset="-78"/>
              </a:rPr>
              <a:t>pampiniform</a:t>
            </a:r>
            <a:r>
              <a:rPr lang="en-US" sz="2800" dirty="0">
                <a:latin typeface="Andalus" pitchFamily="18" charset="-78"/>
                <a:cs typeface="Andalus" pitchFamily="18" charset="-78"/>
              </a:rPr>
              <a:t> plexus </a:t>
            </a:r>
            <a:r>
              <a:rPr lang="en-US" sz="2800" dirty="0" smtClean="0">
                <a:latin typeface="Andalus" pitchFamily="18" charset="-78"/>
                <a:cs typeface="Andalus" pitchFamily="18" charset="-78"/>
              </a:rPr>
              <a:t>together</a:t>
            </a:r>
          </a:p>
          <a:p>
            <a:pPr algn="l" rtl="0"/>
            <a:endParaRPr lang="en-US" sz="2800" dirty="0" smtClean="0">
              <a:latin typeface="Andalus" pitchFamily="18" charset="-78"/>
              <a:cs typeface="Andalus" pitchFamily="18" charset="-78"/>
            </a:endParaRPr>
          </a:p>
          <a:p>
            <a:pPr algn="l" rtl="0"/>
            <a:endParaRPr lang="ar-IQ" sz="2800" dirty="0">
              <a:latin typeface="Andalus" pitchFamily="18" charset="-78"/>
              <a:cs typeface="Andalus" pitchFamily="18" charset="-78"/>
            </a:endParaRPr>
          </a:p>
        </p:txBody>
      </p:sp>
    </p:spTree>
    <p:extLst>
      <p:ext uri="{BB962C8B-B14F-4D97-AF65-F5344CB8AC3E}">
        <p14:creationId xmlns:p14="http://schemas.microsoft.com/office/powerpoint/2010/main" val="415989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764704"/>
            <a:ext cx="8291264" cy="5361459"/>
          </a:xfrm>
        </p:spPr>
        <p:txBody>
          <a:bodyPr>
            <a:normAutofit/>
          </a:bodyPr>
          <a:lstStyle/>
          <a:p>
            <a:pPr algn="l" rtl="0"/>
            <a:r>
              <a:rPr lang="en-US" sz="2400" dirty="0">
                <a:latin typeface="Andalus" pitchFamily="18" charset="-78"/>
                <a:cs typeface="Andalus" pitchFamily="18" charset="-78"/>
              </a:rPr>
              <a:t>Use 2-0 or 3-0 absorbable suture (e.g., </a:t>
            </a:r>
            <a:r>
              <a:rPr lang="en-US" sz="2400" dirty="0" err="1">
                <a:latin typeface="Andalus" pitchFamily="18" charset="-78"/>
                <a:cs typeface="Andalus" pitchFamily="18" charset="-78"/>
              </a:rPr>
              <a:t>polyglactin</a:t>
            </a:r>
            <a:r>
              <a:rPr lang="en-US" sz="2400" dirty="0">
                <a:latin typeface="Andalus" pitchFamily="18" charset="-78"/>
                <a:cs typeface="Andalus" pitchFamily="18" charset="-78"/>
              </a:rPr>
              <a:t> 910 [</a:t>
            </a:r>
            <a:r>
              <a:rPr lang="en-US" sz="2400" dirty="0" err="1">
                <a:latin typeface="Andalus" pitchFamily="18" charset="-78"/>
                <a:cs typeface="Andalus" pitchFamily="18" charset="-78"/>
              </a:rPr>
              <a:t>Vicryl</a:t>
            </a:r>
            <a:r>
              <a:rPr lang="en-US" sz="2400" dirty="0">
                <a:latin typeface="Andalus" pitchFamily="18" charset="-78"/>
                <a:cs typeface="Andalus" pitchFamily="18" charset="-78"/>
              </a:rPr>
              <a:t>], </a:t>
            </a:r>
            <a:r>
              <a:rPr lang="en-US" sz="2400" dirty="0" err="1">
                <a:latin typeface="Andalus" pitchFamily="18" charset="-78"/>
                <a:cs typeface="Andalus" pitchFamily="18" charset="-78"/>
              </a:rPr>
              <a:t>polydioxanone</a:t>
            </a:r>
            <a:r>
              <a:rPr lang="en-US" sz="2400" dirty="0">
                <a:latin typeface="Andalus" pitchFamily="18" charset="-78"/>
                <a:cs typeface="Andalus" pitchFamily="18" charset="-78"/>
              </a:rPr>
              <a:t> [PDS], </a:t>
            </a:r>
            <a:r>
              <a:rPr lang="en-US" sz="2400" dirty="0" err="1">
                <a:latin typeface="Andalus" pitchFamily="18" charset="-78"/>
                <a:cs typeface="Andalus" pitchFamily="18" charset="-78"/>
              </a:rPr>
              <a:t>poliglecaprone</a:t>
            </a:r>
            <a:r>
              <a:rPr lang="en-US" sz="2400" dirty="0">
                <a:latin typeface="Andalus" pitchFamily="18" charset="-78"/>
                <a:cs typeface="Andalus" pitchFamily="18" charset="-78"/>
              </a:rPr>
              <a:t> 25 [</a:t>
            </a:r>
            <a:r>
              <a:rPr lang="en-US" sz="2400" dirty="0" err="1">
                <a:latin typeface="Andalus" pitchFamily="18" charset="-78"/>
                <a:cs typeface="Andalus" pitchFamily="18" charset="-78"/>
              </a:rPr>
              <a:t>Monocryl</a:t>
            </a:r>
            <a:r>
              <a:rPr lang="en-US" sz="2400" dirty="0">
                <a:latin typeface="Andalus" pitchFamily="18" charset="-78"/>
                <a:cs typeface="Andalus" pitchFamily="18" charset="-78"/>
              </a:rPr>
              <a:t>], </a:t>
            </a:r>
            <a:r>
              <a:rPr lang="en-US" sz="2400" dirty="0" err="1">
                <a:latin typeface="Andalus" pitchFamily="18" charset="-78"/>
                <a:cs typeface="Andalus" pitchFamily="18" charset="-78"/>
              </a:rPr>
              <a:t>polyglyconate</a:t>
            </a:r>
            <a:r>
              <a:rPr lang="en-US" sz="2400" dirty="0">
                <a:latin typeface="Andalus" pitchFamily="18" charset="-78"/>
                <a:cs typeface="Andalus" pitchFamily="18" charset="-78"/>
              </a:rPr>
              <a:t> [</a:t>
            </a:r>
            <a:r>
              <a:rPr lang="en-US" sz="2400" dirty="0" err="1">
                <a:latin typeface="Andalus" pitchFamily="18" charset="-78"/>
                <a:cs typeface="Andalus" pitchFamily="18" charset="-78"/>
              </a:rPr>
              <a:t>Maxon</a:t>
            </a:r>
            <a:r>
              <a:rPr lang="en-US" sz="2400" dirty="0">
                <a:latin typeface="Andalus" pitchFamily="18" charset="-78"/>
                <a:cs typeface="Andalus" pitchFamily="18" charset="-78"/>
              </a:rPr>
              <a:t>], or </a:t>
            </a:r>
            <a:r>
              <a:rPr lang="en-US" sz="2400" dirty="0" err="1">
                <a:latin typeface="Andalus" pitchFamily="18" charset="-78"/>
                <a:cs typeface="Andalus" pitchFamily="18" charset="-78"/>
              </a:rPr>
              <a:t>glycomer</a:t>
            </a:r>
            <a:r>
              <a:rPr lang="en-US" sz="2400" dirty="0">
                <a:latin typeface="Andalus" pitchFamily="18" charset="-78"/>
                <a:cs typeface="Andalus" pitchFamily="18" charset="-78"/>
              </a:rPr>
              <a:t> 631 [</a:t>
            </a:r>
            <a:r>
              <a:rPr lang="en-US" sz="2400" dirty="0" err="1">
                <a:latin typeface="Andalus" pitchFamily="18" charset="-78"/>
                <a:cs typeface="Andalus" pitchFamily="18" charset="-78"/>
              </a:rPr>
              <a:t>Biosyn</a:t>
            </a:r>
            <a:r>
              <a:rPr lang="en-US" sz="2400" dirty="0">
                <a:latin typeface="Andalus" pitchFamily="18" charset="-78"/>
                <a:cs typeface="Andalus" pitchFamily="18" charset="-78"/>
              </a:rPr>
              <a:t>]) for </a:t>
            </a:r>
            <a:r>
              <a:rPr lang="en-US" sz="2400" dirty="0" smtClean="0">
                <a:latin typeface="Andalus" pitchFamily="18" charset="-78"/>
                <a:cs typeface="Andalus" pitchFamily="18" charset="-78"/>
              </a:rPr>
              <a:t>ligatures</a:t>
            </a:r>
          </a:p>
          <a:p>
            <a:pPr algn="l" rtl="0"/>
            <a:r>
              <a:rPr lang="en-US" sz="2400" dirty="0">
                <a:latin typeface="Andalus" pitchFamily="18" charset="-78"/>
                <a:cs typeface="Andalus" pitchFamily="18" charset="-78"/>
              </a:rPr>
              <a:t>Advance the second testicle into the incision, incise the </a:t>
            </a:r>
            <a:r>
              <a:rPr lang="en-US" sz="2400" dirty="0" err="1">
                <a:latin typeface="Andalus" pitchFamily="18" charset="-78"/>
                <a:cs typeface="Andalus" pitchFamily="18" charset="-78"/>
              </a:rPr>
              <a:t>fascial</a:t>
            </a:r>
            <a:r>
              <a:rPr lang="en-US" sz="2400" dirty="0">
                <a:latin typeface="Andalus" pitchFamily="18" charset="-78"/>
                <a:cs typeface="Andalus" pitchFamily="18" charset="-78"/>
              </a:rPr>
              <a:t> covering, and remove the testicle as </a:t>
            </a:r>
            <a:r>
              <a:rPr lang="en-US" sz="2400" dirty="0" smtClean="0">
                <a:latin typeface="Andalus" pitchFamily="18" charset="-78"/>
                <a:cs typeface="Andalus" pitchFamily="18" charset="-78"/>
              </a:rPr>
              <a:t>described</a:t>
            </a:r>
          </a:p>
          <a:p>
            <a:pPr algn="l" rtl="0"/>
            <a:r>
              <a:rPr lang="en-US" sz="2400" dirty="0">
                <a:latin typeface="Andalus" pitchFamily="18" charset="-78"/>
                <a:cs typeface="Andalus" pitchFamily="18" charset="-78"/>
              </a:rPr>
              <a:t>Appose the incised dense fascia on either side of the penis with interrupted or continuous sutures. Close subcutaneous tissue with a continuous pattern. Appose skin with an intradermal, </a:t>
            </a:r>
            <a:r>
              <a:rPr lang="en-US" sz="2400" dirty="0" err="1">
                <a:latin typeface="Andalus" pitchFamily="18" charset="-78"/>
                <a:cs typeface="Andalus" pitchFamily="18" charset="-78"/>
              </a:rPr>
              <a:t>subcuticular</a:t>
            </a:r>
            <a:r>
              <a:rPr lang="en-US" sz="2400" dirty="0">
                <a:latin typeface="Andalus" pitchFamily="18" charset="-78"/>
                <a:cs typeface="Andalus" pitchFamily="18" charset="-78"/>
              </a:rPr>
              <a:t>, or simple interrupted suture pattern.</a:t>
            </a:r>
            <a:endParaRPr lang="en-US" sz="2400" b="1" dirty="0">
              <a:latin typeface="Andalus" pitchFamily="18" charset="-78"/>
              <a:cs typeface="Andalus" pitchFamily="18" charset="-78"/>
            </a:endParaRPr>
          </a:p>
          <a:p>
            <a:pPr rtl="0"/>
            <a:r>
              <a:rPr lang="en-US" sz="2400" dirty="0">
                <a:latin typeface="Andalus" pitchFamily="18" charset="-78"/>
                <a:cs typeface="Andalus" pitchFamily="18" charset="-78"/>
              </a:rPr>
              <a:t> </a:t>
            </a:r>
            <a:endParaRPr lang="en-US" sz="2400" b="1" dirty="0">
              <a:latin typeface="Andalus" pitchFamily="18" charset="-78"/>
              <a:cs typeface="Andalus" pitchFamily="18" charset="-78"/>
            </a:endParaRPr>
          </a:p>
          <a:p>
            <a:pPr algn="l" rtl="0"/>
            <a:endParaRPr lang="ar-IQ" sz="2400" dirty="0">
              <a:latin typeface="Andalus" pitchFamily="18" charset="-78"/>
              <a:cs typeface="Andalus" pitchFamily="18" charset="-78"/>
            </a:endParaRPr>
          </a:p>
        </p:txBody>
      </p:sp>
    </p:spTree>
    <p:extLst>
      <p:ext uri="{BB962C8B-B14F-4D97-AF65-F5344CB8AC3E}">
        <p14:creationId xmlns:p14="http://schemas.microsoft.com/office/powerpoint/2010/main" val="3509989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88640"/>
            <a:ext cx="8229600" cy="1656184"/>
          </a:xfrm>
        </p:spPr>
        <p:txBody>
          <a:bodyPr>
            <a:normAutofit fontScale="90000"/>
          </a:bodyPr>
          <a:lstStyle/>
          <a:p>
            <a:pPr algn="l" rtl="0"/>
            <a:r>
              <a:rPr lang="en-US" b="1" dirty="0" smtClean="0">
                <a:latin typeface="AngsanaUPC" pitchFamily="18" charset="-34"/>
                <a:cs typeface="AngsanaUPC" pitchFamily="18" charset="-34"/>
              </a:rPr>
              <a:t>Open </a:t>
            </a:r>
            <a:r>
              <a:rPr lang="en-US" b="1" dirty="0">
                <a:latin typeface="AngsanaUPC" pitchFamily="18" charset="-34"/>
                <a:cs typeface="AngsanaUPC" pitchFamily="18" charset="-34"/>
              </a:rPr>
              <a:t>castration</a:t>
            </a:r>
            <a:br>
              <a:rPr lang="en-US" b="1" dirty="0">
                <a:latin typeface="AngsanaUPC" pitchFamily="18" charset="-34"/>
                <a:cs typeface="AngsanaUPC" pitchFamily="18" charset="-34"/>
              </a:rPr>
            </a:br>
            <a:r>
              <a:rPr lang="en-US" dirty="0">
                <a:latin typeface="AngsanaUPC" pitchFamily="18" charset="-34"/>
                <a:cs typeface="AngsanaUPC" pitchFamily="18" charset="-34"/>
              </a:rPr>
              <a:t>The parietal vaginal tunic is incised over the testicle</a:t>
            </a:r>
            <a:r>
              <a:rPr lang="en-US" b="1" dirty="0" smtClean="0">
                <a:latin typeface="AngsanaUPC" pitchFamily="18" charset="-34"/>
                <a:cs typeface="AngsanaUPC" pitchFamily="18" charset="-34"/>
              </a:rPr>
              <a:t/>
            </a:r>
            <a:br>
              <a:rPr lang="en-US" b="1" dirty="0" smtClean="0">
                <a:latin typeface="AngsanaUPC" pitchFamily="18" charset="-34"/>
                <a:cs typeface="AngsanaUPC" pitchFamily="18" charset="-34"/>
              </a:rPr>
            </a:br>
            <a:endParaRPr lang="ar-IQ" b="1" dirty="0">
              <a:latin typeface="AngsanaUPC" pitchFamily="18" charset="-34"/>
            </a:endParaRP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0" t="1707" r="50817" b="50978"/>
          <a:stretch/>
        </p:blipFill>
        <p:spPr bwMode="auto">
          <a:xfrm>
            <a:off x="2558546" y="1772816"/>
            <a:ext cx="474975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969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latin typeface="Andalus" pitchFamily="18" charset="-78"/>
                <a:cs typeface="Andalus" pitchFamily="18" charset="-78"/>
              </a:rPr>
              <a:t>Open castration </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a:xfrm>
            <a:off x="323528" y="1268760"/>
            <a:ext cx="8363272" cy="5184576"/>
          </a:xfrm>
        </p:spPr>
        <p:txBody>
          <a:bodyPr/>
          <a:lstStyle/>
          <a:p>
            <a:pPr algn="l" rtl="0"/>
            <a:r>
              <a:rPr lang="en-US" dirty="0" err="1">
                <a:latin typeface="Angsana New" pitchFamily="18" charset="-34"/>
                <a:cs typeface="Angsana New" pitchFamily="18" charset="-34"/>
              </a:rPr>
              <a:t>Metzenbaum</a:t>
            </a:r>
            <a:r>
              <a:rPr lang="en-US" dirty="0">
                <a:latin typeface="Angsana New" pitchFamily="18" charset="-34"/>
                <a:cs typeface="Angsana New" pitchFamily="18" charset="-34"/>
              </a:rPr>
              <a:t> scissors are used to extend the incision through the parietal vaginal tunic</a:t>
            </a:r>
            <a:endParaRPr lang="ar-IQ" dirty="0">
              <a:latin typeface="Angsana New" pitchFamily="18" charset="-34"/>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50000"/>
          <a:stretch/>
        </p:blipFill>
        <p:spPr bwMode="auto">
          <a:xfrm>
            <a:off x="2843807" y="2636912"/>
            <a:ext cx="473516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817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latin typeface="Andalus" pitchFamily="18" charset="-78"/>
                <a:cs typeface="Andalus" pitchFamily="18" charset="-78"/>
              </a:rPr>
              <a:t>Open castration </a:t>
            </a:r>
            <a:endParaRPr lang="ar-IQ" dirty="0">
              <a:latin typeface="Andalus" pitchFamily="18" charset="-78"/>
              <a:cs typeface="Andalus" pitchFamily="18" charset="-78"/>
            </a:endParaRPr>
          </a:p>
        </p:txBody>
      </p:sp>
      <p:sp>
        <p:nvSpPr>
          <p:cNvPr id="3" name="عنصر نائب للمحتوى 2"/>
          <p:cNvSpPr>
            <a:spLocks noGrp="1"/>
          </p:cNvSpPr>
          <p:nvPr>
            <p:ph idx="1"/>
          </p:nvPr>
        </p:nvSpPr>
        <p:spPr/>
        <p:txBody>
          <a:bodyPr/>
          <a:lstStyle/>
          <a:p>
            <a:pPr algn="l" rtl="0"/>
            <a:r>
              <a:rPr lang="en-US" dirty="0" smtClean="0">
                <a:latin typeface="Angsana New" pitchFamily="18" charset="-34"/>
                <a:cs typeface="Angsana New" pitchFamily="18" charset="-34"/>
              </a:rPr>
              <a:t>The incision </a:t>
            </a:r>
            <a:r>
              <a:rPr lang="en-US" dirty="0">
                <a:latin typeface="Angsana New" pitchFamily="18" charset="-34"/>
                <a:cs typeface="Angsana New" pitchFamily="18" charset="-34"/>
              </a:rPr>
              <a:t>has been extended through the parietal vaginal tunic.</a:t>
            </a:r>
            <a:endParaRPr lang="ar-IQ" dirty="0">
              <a:latin typeface="Angsana New" pitchFamily="18" charset="-34"/>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8472" r="50000"/>
          <a:stretch/>
        </p:blipFill>
        <p:spPr bwMode="auto">
          <a:xfrm>
            <a:off x="2660949" y="2567754"/>
            <a:ext cx="4503339" cy="359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14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latin typeface="Angsana New" pitchFamily="18" charset="-34"/>
                <a:cs typeface="Angsana New" pitchFamily="18" charset="-34"/>
              </a:rPr>
              <a:t>Open castration </a:t>
            </a:r>
            <a:endParaRPr lang="ar-IQ" b="1" dirty="0">
              <a:latin typeface="Angsana New" pitchFamily="18" charset="-34"/>
            </a:endParaRPr>
          </a:p>
        </p:txBody>
      </p:sp>
      <p:sp>
        <p:nvSpPr>
          <p:cNvPr id="3" name="عنصر نائب للمحتوى 2"/>
          <p:cNvSpPr>
            <a:spLocks noGrp="1"/>
          </p:cNvSpPr>
          <p:nvPr>
            <p:ph idx="1"/>
          </p:nvPr>
        </p:nvSpPr>
        <p:spPr/>
        <p:txBody>
          <a:bodyPr/>
          <a:lstStyle/>
          <a:p>
            <a:pPr algn="l" rtl="0"/>
            <a:r>
              <a:rPr lang="en-US" dirty="0">
                <a:latin typeface="Angsana New" pitchFamily="18" charset="-34"/>
                <a:cs typeface="Angsana New" pitchFamily="18" charset="-34"/>
              </a:rPr>
              <a:t>The parietal tunic, </a:t>
            </a:r>
            <a:r>
              <a:rPr lang="en-US" dirty="0" smtClean="0">
                <a:latin typeface="Angsana New" pitchFamily="18" charset="-34"/>
                <a:cs typeface="Angsana New" pitchFamily="18" charset="-34"/>
              </a:rPr>
              <a:t>cremaster muscle</a:t>
            </a:r>
            <a:r>
              <a:rPr lang="en-US" dirty="0">
                <a:latin typeface="Angsana New" pitchFamily="18" charset="-34"/>
                <a:cs typeface="Angsana New" pitchFamily="18" charset="-34"/>
              </a:rPr>
              <a:t>, and </a:t>
            </a:r>
            <a:r>
              <a:rPr lang="en-US" dirty="0" err="1">
                <a:latin typeface="Angsana New" pitchFamily="18" charset="-34"/>
                <a:cs typeface="Angsana New" pitchFamily="18" charset="-34"/>
              </a:rPr>
              <a:t>ductus</a:t>
            </a:r>
            <a:r>
              <a:rPr lang="en-US" dirty="0">
                <a:latin typeface="Angsana New" pitchFamily="18" charset="-34"/>
                <a:cs typeface="Angsana New" pitchFamily="18" charset="-34"/>
              </a:rPr>
              <a:t> deferens and its vessels are separated from the spermatic vascular cord (</a:t>
            </a:r>
            <a:r>
              <a:rPr lang="en-US" dirty="0" smtClean="0">
                <a:latin typeface="Angsana New" pitchFamily="18" charset="-34"/>
                <a:cs typeface="Angsana New" pitchFamily="18" charset="-34"/>
              </a:rPr>
              <a:t>testicular artery</a:t>
            </a:r>
            <a:r>
              <a:rPr lang="en-US" dirty="0">
                <a:latin typeface="Angsana New" pitchFamily="18" charset="-34"/>
                <a:cs typeface="Angsana New" pitchFamily="18" charset="-34"/>
              </a:rPr>
              <a:t>, nerve, and </a:t>
            </a:r>
            <a:r>
              <a:rPr lang="en-US" dirty="0" err="1">
                <a:latin typeface="Angsana New" pitchFamily="18" charset="-34"/>
                <a:cs typeface="Angsana New" pitchFamily="18" charset="-34"/>
              </a:rPr>
              <a:t>pampiniform</a:t>
            </a:r>
            <a:r>
              <a:rPr lang="en-US" dirty="0">
                <a:latin typeface="Angsana New" pitchFamily="18" charset="-34"/>
                <a:cs typeface="Angsana New" pitchFamily="18" charset="-34"/>
              </a:rPr>
              <a:t> plexus). Clamps are applied to each section</a:t>
            </a:r>
            <a:endParaRPr lang="ar-IQ" dirty="0">
              <a:latin typeface="Angsana New" pitchFamily="18" charset="-34"/>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963" t="49031" r="782" b="-363"/>
          <a:stretch/>
        </p:blipFill>
        <p:spPr bwMode="auto">
          <a:xfrm>
            <a:off x="3491880" y="3212976"/>
            <a:ext cx="401701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993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9392"/>
            <a:ext cx="8229600" cy="868958"/>
          </a:xfrm>
        </p:spPr>
        <p:txBody>
          <a:bodyPr/>
          <a:lstStyle/>
          <a:p>
            <a:r>
              <a:rPr lang="en-US" b="1" dirty="0" smtClean="0">
                <a:latin typeface="Angsana New" pitchFamily="18" charset="-34"/>
                <a:cs typeface="Angsana New" pitchFamily="18" charset="-34"/>
              </a:rPr>
              <a:t>Cryptorchidism</a:t>
            </a:r>
            <a:endParaRPr lang="ar-IQ" b="1" dirty="0">
              <a:latin typeface="Angsana New" pitchFamily="18" charset="-34"/>
            </a:endParaRPr>
          </a:p>
        </p:txBody>
      </p:sp>
      <p:sp>
        <p:nvSpPr>
          <p:cNvPr id="3" name="عنصر نائب للمحتوى 2"/>
          <p:cNvSpPr>
            <a:spLocks noGrp="1"/>
          </p:cNvSpPr>
          <p:nvPr>
            <p:ph idx="1"/>
          </p:nvPr>
        </p:nvSpPr>
        <p:spPr>
          <a:xfrm>
            <a:off x="323528" y="764704"/>
            <a:ext cx="8363272" cy="5361459"/>
          </a:xfrm>
        </p:spPr>
        <p:txBody>
          <a:bodyPr/>
          <a:lstStyle/>
          <a:p>
            <a:pPr algn="l" rtl="0"/>
            <a:r>
              <a:rPr lang="en-US" b="1" dirty="0" smtClean="0">
                <a:latin typeface="Angsana New" pitchFamily="18" charset="-34"/>
                <a:cs typeface="Angsana New" pitchFamily="18" charset="-34"/>
              </a:rPr>
              <a:t>Cryptorchidism</a:t>
            </a:r>
            <a:r>
              <a:rPr lang="en-US" dirty="0" smtClean="0">
                <a:latin typeface="Angsana New" pitchFamily="18" charset="-34"/>
                <a:cs typeface="Angsana New" pitchFamily="18" charset="-34"/>
              </a:rPr>
              <a:t> is a condition in which one or both testicles do not descend into the scrotum</a:t>
            </a:r>
          </a:p>
          <a:p>
            <a:pPr algn="l" rtl="0"/>
            <a:r>
              <a:rPr lang="en-US" dirty="0" smtClean="0">
                <a:latin typeface="Angsana New" pitchFamily="18" charset="-34"/>
                <a:cs typeface="Andalus" pitchFamily="18" charset="-78"/>
              </a:rPr>
              <a:t>The testis originates on the caudal ridge of the kidney in the abdominal cavity of the fetus, passes through the inguinal canal, and descends into the scrotal cavity.</a:t>
            </a:r>
          </a:p>
          <a:p>
            <a:pPr algn="l" rtl="0"/>
            <a:r>
              <a:rPr lang="en-US" dirty="0" smtClean="0">
                <a:latin typeface="Angsana New" pitchFamily="18" charset="-34"/>
                <a:cs typeface="Andalus" pitchFamily="18" charset="-78"/>
              </a:rPr>
              <a:t>Testicular descent into the scrotum depends on the growth and action of the gubernaculum</a:t>
            </a:r>
            <a:endParaRPr lang="ar-IQ" dirty="0">
              <a:latin typeface="Angsana New" pitchFamily="18" charset="-34"/>
              <a:cs typeface="Andalus" pitchFamily="18"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584" y="3892372"/>
            <a:ext cx="3744416" cy="276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365104"/>
            <a:ext cx="5040560" cy="215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933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latin typeface="Andalus" pitchFamily="18" charset="-78"/>
                <a:cs typeface="Andalus" pitchFamily="18" charset="-78"/>
              </a:rPr>
              <a:t>Feline Orchiectomy</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a:xfrm>
            <a:off x="323528" y="1268760"/>
            <a:ext cx="8363272" cy="5184576"/>
          </a:xfrm>
        </p:spPr>
        <p:txBody>
          <a:bodyPr/>
          <a:lstStyle/>
          <a:p>
            <a:pPr algn="l" rtl="0"/>
            <a:r>
              <a:rPr lang="en-US" dirty="0">
                <a:latin typeface="Angsana New" pitchFamily="18" charset="-34"/>
                <a:cs typeface="Angsana New" pitchFamily="18" charset="-34"/>
              </a:rPr>
              <a:t>Cats can be positioned in dorsal or lateral recumbency with the hindlimbs pulled forward</a:t>
            </a:r>
            <a:r>
              <a:rPr lang="en-US" dirty="0" smtClean="0">
                <a:latin typeface="Angsana New" pitchFamily="18" charset="-34"/>
                <a:cs typeface="Angsana New" pitchFamily="18" charset="-34"/>
              </a:rPr>
              <a:t>.</a:t>
            </a:r>
          </a:p>
          <a:p>
            <a:pPr algn="l" rtl="0"/>
            <a:r>
              <a:rPr lang="en-US" dirty="0" smtClean="0">
                <a:latin typeface="Angsana New" pitchFamily="18" charset="-34"/>
                <a:cs typeface="Angsana New" pitchFamily="18" charset="-34"/>
              </a:rPr>
              <a:t> </a:t>
            </a:r>
            <a:r>
              <a:rPr lang="en-US" dirty="0">
                <a:latin typeface="Angsana New" pitchFamily="18" charset="-34"/>
                <a:cs typeface="Angsana New" pitchFamily="18" charset="-34"/>
              </a:rPr>
              <a:t>The hair over the scrotal sac is plucked free of hair</a:t>
            </a:r>
            <a:endParaRPr lang="ar-IQ" dirty="0">
              <a:latin typeface="Angsana New" pitchFamily="18" charset="-34"/>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8681"/>
          <a:stretch/>
        </p:blipFill>
        <p:spPr bwMode="auto">
          <a:xfrm>
            <a:off x="2555776" y="2996952"/>
            <a:ext cx="3203443" cy="364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15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8256"/>
            <a:ext cx="8229600" cy="1143000"/>
          </a:xfrm>
        </p:spPr>
        <p:txBody>
          <a:bodyPr/>
          <a:lstStyle/>
          <a:p>
            <a:r>
              <a:rPr lang="en-US" b="1" dirty="0">
                <a:latin typeface="Andalus" pitchFamily="18" charset="-78"/>
                <a:cs typeface="Andalus" pitchFamily="18" charset="-78"/>
              </a:rPr>
              <a:t>Feline Orchiectomy</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a:xfrm>
            <a:off x="395536" y="1124744"/>
            <a:ext cx="8291264" cy="5472608"/>
          </a:xfrm>
        </p:spPr>
        <p:txBody>
          <a:bodyPr/>
          <a:lstStyle/>
          <a:p>
            <a:pPr algn="l" rtl="0"/>
            <a:r>
              <a:rPr lang="en-US" dirty="0">
                <a:latin typeface="Angsana New" pitchFamily="18" charset="-34"/>
                <a:cs typeface="Angsana New" pitchFamily="18" charset="-34"/>
              </a:rPr>
              <a:t>The scrotum is draped within the surgical field. The testicle is immobilized within the scrotum, and the overlying skin is incised. The incision should be parallel to the scrotal median septum and about half the distance from the septum and the lateral aspect of the scrotum</a:t>
            </a:r>
            <a:endParaRPr lang="ar-IQ" dirty="0">
              <a:latin typeface="Angsana New" pitchFamily="18" charset="-34"/>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342" t="17247" r="47719" b="21800"/>
          <a:stretch/>
        </p:blipFill>
        <p:spPr bwMode="auto">
          <a:xfrm>
            <a:off x="2116238" y="3168487"/>
            <a:ext cx="3535882" cy="350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882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Feline Orchiectomy</a:t>
            </a:r>
            <a:endParaRPr lang="ar-IQ" dirty="0"/>
          </a:p>
        </p:txBody>
      </p:sp>
      <p:sp>
        <p:nvSpPr>
          <p:cNvPr id="3" name="عنصر نائب للمحتوى 2"/>
          <p:cNvSpPr>
            <a:spLocks noGrp="1"/>
          </p:cNvSpPr>
          <p:nvPr>
            <p:ph idx="1"/>
          </p:nvPr>
        </p:nvSpPr>
        <p:spPr>
          <a:xfrm>
            <a:off x="395536" y="1196752"/>
            <a:ext cx="8640960" cy="5400600"/>
          </a:xfrm>
        </p:spPr>
        <p:txBody>
          <a:bodyPr/>
          <a:lstStyle/>
          <a:p>
            <a:pPr algn="l" rtl="0"/>
            <a:r>
              <a:rPr lang="en-US" dirty="0">
                <a:latin typeface="AngsanaUPC" pitchFamily="18" charset="-34"/>
                <a:cs typeface="AngsanaUPC" pitchFamily="18" charset="-34"/>
              </a:rPr>
              <a:t>The testis is pushed through the scrotal </a:t>
            </a:r>
            <a:r>
              <a:rPr lang="en-US" dirty="0" smtClean="0">
                <a:latin typeface="AngsanaUPC" pitchFamily="18" charset="-34"/>
                <a:cs typeface="AngsanaUPC" pitchFamily="18" charset="-34"/>
              </a:rPr>
              <a:t>incision</a:t>
            </a:r>
          </a:p>
          <a:p>
            <a:pPr algn="l" rtl="0"/>
            <a:r>
              <a:rPr lang="en-US" dirty="0" smtClean="0">
                <a:latin typeface="AngsanaUPC" pitchFamily="18" charset="-34"/>
              </a:rPr>
              <a:t>Testicle </a:t>
            </a:r>
            <a:r>
              <a:rPr lang="en-US" dirty="0">
                <a:latin typeface="AngsanaUPC" pitchFamily="18" charset="-34"/>
              </a:rPr>
              <a:t>is being </a:t>
            </a:r>
            <a:r>
              <a:rPr lang="en-US" dirty="0" smtClean="0">
                <a:latin typeface="AngsanaUPC" pitchFamily="18" charset="-34"/>
              </a:rPr>
              <a:t>exteriorized</a:t>
            </a:r>
          </a:p>
          <a:p>
            <a:pPr algn="l" rtl="0"/>
            <a:r>
              <a:rPr lang="en-US" dirty="0">
                <a:latin typeface="AngsanaUPC" pitchFamily="18" charset="-34"/>
              </a:rPr>
              <a:t>For </a:t>
            </a:r>
            <a:r>
              <a:rPr lang="en-US" dirty="0" err="1">
                <a:latin typeface="AngsanaUPC" pitchFamily="18" charset="-34"/>
              </a:rPr>
              <a:t>prepubertal</a:t>
            </a:r>
            <a:r>
              <a:rPr lang="en-US" dirty="0">
                <a:latin typeface="AngsanaUPC" pitchFamily="18" charset="-34"/>
              </a:rPr>
              <a:t> castrations, the spermatic cord should be pulled cautiously because it cannot be exteriorized as far and may be more </a:t>
            </a:r>
            <a:r>
              <a:rPr lang="en-US" dirty="0" smtClean="0">
                <a:latin typeface="AngsanaUPC" pitchFamily="18" charset="-34"/>
              </a:rPr>
              <a:t>fragile</a:t>
            </a:r>
          </a:p>
          <a:p>
            <a:pPr algn="l" rtl="0"/>
            <a:r>
              <a:rPr lang="en-US" dirty="0">
                <a:latin typeface="AngsanaUPC" pitchFamily="18" charset="-34"/>
              </a:rPr>
              <a:t>Cord ligation is performed with an </a:t>
            </a:r>
            <a:r>
              <a:rPr lang="en-US" b="1" dirty="0">
                <a:latin typeface="AngsanaUPC" pitchFamily="18" charset="-34"/>
              </a:rPr>
              <a:t>overhand hemostat technique, figure of eight hemostat technique, suture or </a:t>
            </a:r>
            <a:r>
              <a:rPr lang="en-US" b="1" dirty="0" err="1">
                <a:latin typeface="AngsanaUPC" pitchFamily="18" charset="-34"/>
              </a:rPr>
              <a:t>hemoclip</a:t>
            </a:r>
            <a:r>
              <a:rPr lang="en-US" b="1" dirty="0">
                <a:latin typeface="AngsanaUPC" pitchFamily="18" charset="-34"/>
              </a:rPr>
              <a:t> </a:t>
            </a:r>
            <a:r>
              <a:rPr lang="en-US" b="1" dirty="0" smtClean="0">
                <a:latin typeface="AngsanaUPC" pitchFamily="18" charset="-34"/>
              </a:rPr>
              <a:t>attenuation </a:t>
            </a:r>
            <a:r>
              <a:rPr lang="en-US" b="1" dirty="0">
                <a:latin typeface="AngsanaUPC" pitchFamily="18" charset="-34"/>
              </a:rPr>
              <a:t>or square knot open </a:t>
            </a:r>
            <a:r>
              <a:rPr lang="en-US" b="1" dirty="0" smtClean="0">
                <a:latin typeface="AngsanaUPC" pitchFamily="18" charset="-34"/>
              </a:rPr>
              <a:t>technique</a:t>
            </a:r>
          </a:p>
          <a:p>
            <a:pPr algn="l" rtl="0"/>
            <a:r>
              <a:rPr lang="en-US" dirty="0">
                <a:latin typeface="AngsanaUPC" pitchFamily="18" charset="-34"/>
              </a:rPr>
              <a:t>The cord is transected 2 to 6 </a:t>
            </a:r>
            <a:r>
              <a:rPr lang="en-US" dirty="0" smtClean="0">
                <a:latin typeface="AngsanaUPC" pitchFamily="18" charset="-34"/>
              </a:rPr>
              <a:t>mm distal </a:t>
            </a:r>
            <a:r>
              <a:rPr lang="en-US" dirty="0">
                <a:latin typeface="AngsanaUPC" pitchFamily="18" charset="-34"/>
              </a:rPr>
              <a:t>to the ligation site and evaluated for hemorrhage</a:t>
            </a:r>
            <a:endParaRPr lang="ar-IQ" dirty="0">
              <a:latin typeface="AngsanaUPC" pitchFamily="18" charset="-34"/>
            </a:endParaRPr>
          </a:p>
        </p:txBody>
      </p:sp>
    </p:spTree>
    <p:extLst>
      <p:ext uri="{BB962C8B-B14F-4D97-AF65-F5344CB8AC3E}">
        <p14:creationId xmlns:p14="http://schemas.microsoft.com/office/powerpoint/2010/main" val="431359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9392"/>
            <a:ext cx="8229600" cy="1143000"/>
          </a:xfrm>
        </p:spPr>
        <p:txBody>
          <a:bodyPr/>
          <a:lstStyle/>
          <a:p>
            <a:r>
              <a:rPr lang="en-US" b="1" dirty="0">
                <a:latin typeface="Angsana New" pitchFamily="18" charset="-34"/>
                <a:cs typeface="Angsana New" pitchFamily="18" charset="-34"/>
              </a:rPr>
              <a:t>Feline Orchiectomy</a:t>
            </a:r>
            <a:endParaRPr lang="ar-IQ" b="1" dirty="0">
              <a:latin typeface="Angsana New" pitchFamily="18" charset="-34"/>
            </a:endParaRPr>
          </a:p>
        </p:txBody>
      </p:sp>
      <p:sp>
        <p:nvSpPr>
          <p:cNvPr id="3" name="عنصر نائب للمحتوى 2"/>
          <p:cNvSpPr>
            <a:spLocks noGrp="1"/>
          </p:cNvSpPr>
          <p:nvPr>
            <p:ph idx="1"/>
          </p:nvPr>
        </p:nvSpPr>
        <p:spPr>
          <a:xfrm>
            <a:off x="395536" y="836712"/>
            <a:ext cx="8352928" cy="5616624"/>
          </a:xfrm>
        </p:spPr>
        <p:txBody>
          <a:bodyPr/>
          <a:lstStyle/>
          <a:p>
            <a:pPr algn="l" rtl="0"/>
            <a:r>
              <a:rPr lang="en-US" dirty="0">
                <a:latin typeface="Angsana New" pitchFamily="18" charset="-34"/>
                <a:cs typeface="Angsana New" pitchFamily="18" charset="-34"/>
              </a:rPr>
              <a:t>The remaining testicle is approached through a second skin incision, and the process is repeated. Scrotal skin incisions are left open to heal by second </a:t>
            </a:r>
            <a:r>
              <a:rPr lang="en-US" dirty="0" smtClean="0">
                <a:latin typeface="Angsana New" pitchFamily="18" charset="-34"/>
                <a:cs typeface="Angsana New" pitchFamily="18" charset="-34"/>
              </a:rPr>
              <a:t>intention</a:t>
            </a:r>
          </a:p>
          <a:p>
            <a:pPr algn="l" rtl="0"/>
            <a:r>
              <a:rPr lang="en-US" dirty="0">
                <a:latin typeface="Angsana New" pitchFamily="18" charset="-34"/>
              </a:rPr>
              <a:t>Ideally, patients should have their activity restricted for 3 to 7 days, and an Elizabethan collar should be placed on patients interested in licking their incisions</a:t>
            </a:r>
            <a:r>
              <a:rPr lang="en-US" dirty="0" smtClean="0">
                <a:latin typeface="Angsana New" pitchFamily="18" charset="-34"/>
              </a:rPr>
              <a:t>.</a:t>
            </a:r>
          </a:p>
          <a:p>
            <a:pPr algn="l" rtl="0"/>
            <a:r>
              <a:rPr lang="en-US" dirty="0">
                <a:latin typeface="Angsana New" pitchFamily="18" charset="-34"/>
              </a:rPr>
              <a:t>Analgesics such </a:t>
            </a:r>
            <a:r>
              <a:rPr lang="en-US" dirty="0" smtClean="0">
                <a:latin typeface="Angsana New" pitchFamily="18" charset="-34"/>
              </a:rPr>
              <a:t>as NSAIDs </a:t>
            </a:r>
            <a:r>
              <a:rPr lang="en-US" dirty="0">
                <a:latin typeface="Angsana New" pitchFamily="18" charset="-34"/>
              </a:rPr>
              <a:t>and opioid or opioid-like (tramadol) drugs should </a:t>
            </a:r>
            <a:r>
              <a:rPr lang="en-US" dirty="0" smtClean="0">
                <a:latin typeface="Angsana New" pitchFamily="18" charset="-34"/>
              </a:rPr>
              <a:t>be prescribed</a:t>
            </a:r>
            <a:endParaRPr lang="ar-IQ" dirty="0">
              <a:latin typeface="Angsana New" pitchFamily="18" charset="-34"/>
            </a:endParaRPr>
          </a:p>
        </p:txBody>
      </p:sp>
    </p:spTree>
    <p:extLst>
      <p:ext uri="{BB962C8B-B14F-4D97-AF65-F5344CB8AC3E}">
        <p14:creationId xmlns:p14="http://schemas.microsoft.com/office/powerpoint/2010/main" val="1866093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latin typeface="Angsana New" pitchFamily="18" charset="-34"/>
                <a:cs typeface="Angsana New" pitchFamily="18" charset="-34"/>
              </a:rPr>
              <a:t>FelineSpermatic cord ligation techniques </a:t>
            </a:r>
            <a:endParaRPr lang="ar-IQ" b="1" dirty="0">
              <a:latin typeface="Angsana New" pitchFamily="18" charset="-34"/>
            </a:endParaRPr>
          </a:p>
        </p:txBody>
      </p:sp>
      <p:sp>
        <p:nvSpPr>
          <p:cNvPr id="3" name="عنصر نائب للمحتوى 2"/>
          <p:cNvSpPr>
            <a:spLocks noGrp="1"/>
          </p:cNvSpPr>
          <p:nvPr>
            <p:ph idx="1"/>
          </p:nvPr>
        </p:nvSpPr>
        <p:spPr>
          <a:xfrm>
            <a:off x="467544" y="1340768"/>
            <a:ext cx="8568952" cy="5184576"/>
          </a:xfrm>
        </p:spPr>
        <p:txBody>
          <a:bodyPr>
            <a:normAutofit/>
          </a:bodyPr>
          <a:lstStyle/>
          <a:p>
            <a:pPr marL="457200" indent="-457200" algn="l" rtl="0">
              <a:buFont typeface="+mj-lt"/>
              <a:buAutoNum type="arabicPeriod"/>
            </a:pPr>
            <a:r>
              <a:rPr lang="en-US" sz="2400" b="1" dirty="0">
                <a:latin typeface="Andalus" pitchFamily="18" charset="-78"/>
                <a:cs typeface="Andalus" pitchFamily="18" charset="-78"/>
              </a:rPr>
              <a:t>Overhand Hemostat and Figure of Eight Hemostat </a:t>
            </a:r>
            <a:r>
              <a:rPr lang="en-US" sz="2400" b="1" dirty="0" smtClean="0">
                <a:latin typeface="Andalus" pitchFamily="18" charset="-78"/>
                <a:cs typeface="Andalus" pitchFamily="18" charset="-78"/>
              </a:rPr>
              <a:t>Techniques:-</a:t>
            </a:r>
          </a:p>
          <a:p>
            <a:pPr algn="l" rtl="0"/>
            <a:r>
              <a:rPr lang="en-US" sz="3600" dirty="0">
                <a:latin typeface="Angsana New" pitchFamily="18" charset="-34"/>
                <a:cs typeface="Angsana New" pitchFamily="18" charset="-34"/>
              </a:rPr>
              <a:t>Overhand and figure of eight techniques are performed </a:t>
            </a:r>
            <a:r>
              <a:rPr lang="en-US" sz="3600" dirty="0" smtClean="0">
                <a:latin typeface="Angsana New" pitchFamily="18" charset="-34"/>
                <a:cs typeface="Angsana New" pitchFamily="18" charset="-34"/>
              </a:rPr>
              <a:t>with Halsted </a:t>
            </a:r>
            <a:r>
              <a:rPr lang="en-US" sz="3600" dirty="0">
                <a:latin typeface="Angsana New" pitchFamily="18" charset="-34"/>
                <a:cs typeface="Angsana New" pitchFamily="18" charset="-34"/>
              </a:rPr>
              <a:t>mosquito hemostatic </a:t>
            </a:r>
            <a:r>
              <a:rPr lang="en-US" sz="3600" dirty="0" smtClean="0">
                <a:latin typeface="Angsana New" pitchFamily="18" charset="-34"/>
                <a:cs typeface="Angsana New" pitchFamily="18" charset="-34"/>
              </a:rPr>
              <a:t>forceps</a:t>
            </a:r>
          </a:p>
          <a:p>
            <a:pPr algn="l" rtl="0"/>
            <a:r>
              <a:rPr lang="en-US" sz="3600" dirty="0">
                <a:latin typeface="Angsana New" pitchFamily="18" charset="-34"/>
                <a:cs typeface="Andalus" pitchFamily="18" charset="-78"/>
              </a:rPr>
              <a:t>Some veterinarians believe that the figure of </a:t>
            </a:r>
            <a:r>
              <a:rPr lang="en-US" sz="3600" dirty="0" smtClean="0">
                <a:latin typeface="Angsana New" pitchFamily="18" charset="-34"/>
                <a:cs typeface="Andalus" pitchFamily="18" charset="-78"/>
              </a:rPr>
              <a:t>eight knot </a:t>
            </a:r>
            <a:r>
              <a:rPr lang="en-US" sz="3600" dirty="0">
                <a:latin typeface="Angsana New" pitchFamily="18" charset="-34"/>
                <a:cs typeface="Andalus" pitchFamily="18" charset="-78"/>
              </a:rPr>
              <a:t>is more secure than the overhand knot; however, it </a:t>
            </a:r>
            <a:r>
              <a:rPr lang="en-US" sz="3600" dirty="0" smtClean="0">
                <a:latin typeface="Angsana New" pitchFamily="18" charset="-34"/>
                <a:cs typeface="Andalus" pitchFamily="18" charset="-78"/>
              </a:rPr>
              <a:t>may be </a:t>
            </a:r>
            <a:r>
              <a:rPr lang="en-US" sz="3600" dirty="0">
                <a:latin typeface="Angsana New" pitchFamily="18" charset="-34"/>
                <a:cs typeface="Andalus" pitchFamily="18" charset="-78"/>
              </a:rPr>
              <a:t>more difficult to slide the knot over the hemostat. For </a:t>
            </a:r>
            <a:r>
              <a:rPr lang="en-US" sz="3600" dirty="0" smtClean="0">
                <a:latin typeface="Angsana New" pitchFamily="18" charset="-34"/>
                <a:cs typeface="Andalus" pitchFamily="18" charset="-78"/>
              </a:rPr>
              <a:t>both techniques</a:t>
            </a:r>
            <a:r>
              <a:rPr lang="en-US" sz="3600" dirty="0">
                <a:latin typeface="Angsana New" pitchFamily="18" charset="-34"/>
                <a:cs typeface="Andalus" pitchFamily="18" charset="-78"/>
              </a:rPr>
              <a:t>, the spermatic </a:t>
            </a:r>
            <a:r>
              <a:rPr lang="en-US" sz="3600" dirty="0" smtClean="0">
                <a:latin typeface="Angsana New" pitchFamily="18" charset="-34"/>
                <a:cs typeface="Andalus" pitchFamily="18" charset="-78"/>
              </a:rPr>
              <a:t>cord</a:t>
            </a:r>
          </a:p>
          <a:p>
            <a:pPr algn="l" rtl="0"/>
            <a:endParaRPr lang="ar-IQ" sz="3600" dirty="0">
              <a:latin typeface="Angsana New" pitchFamily="18" charset="-34"/>
              <a:cs typeface="Andalus" pitchFamily="18" charset="-78"/>
            </a:endParaRPr>
          </a:p>
        </p:txBody>
      </p:sp>
    </p:spTree>
    <p:extLst>
      <p:ext uri="{BB962C8B-B14F-4D97-AF65-F5344CB8AC3E}">
        <p14:creationId xmlns:p14="http://schemas.microsoft.com/office/powerpoint/2010/main" val="38832455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rtl="0"/>
            <a:r>
              <a:rPr lang="en-US" b="1" dirty="0">
                <a:latin typeface="Andalus" pitchFamily="18" charset="-78"/>
                <a:cs typeface="Andalus" pitchFamily="18" charset="-78"/>
              </a:rPr>
              <a:t>Overhand Hemostat and Figure of Eight Hemostat Techniques</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p:txBody>
          <a:bodyPr/>
          <a:lstStyle/>
          <a:p>
            <a:pPr algn="l" rtl="0"/>
            <a:r>
              <a:rPr lang="en-US" dirty="0">
                <a:latin typeface="Angsana New" pitchFamily="18" charset="-34"/>
                <a:cs typeface="Angsana New" pitchFamily="18" charset="-34"/>
              </a:rPr>
              <a:t>For </a:t>
            </a:r>
            <a:r>
              <a:rPr lang="en-US" dirty="0" smtClean="0">
                <a:latin typeface="Angsana New" pitchFamily="18" charset="-34"/>
                <a:cs typeface="Angsana New" pitchFamily="18" charset="-34"/>
              </a:rPr>
              <a:t>both techniques</a:t>
            </a:r>
            <a:r>
              <a:rPr lang="en-US" dirty="0">
                <a:latin typeface="Angsana New" pitchFamily="18" charset="-34"/>
                <a:cs typeface="Angsana New" pitchFamily="18" charset="-34"/>
              </a:rPr>
              <a:t>, the spermatic cord should be wrapped around </a:t>
            </a:r>
            <a:r>
              <a:rPr lang="en-US" dirty="0" smtClean="0">
                <a:latin typeface="Angsana New" pitchFamily="18" charset="-34"/>
                <a:cs typeface="Angsana New" pitchFamily="18" charset="-34"/>
              </a:rPr>
              <a:t>the hemostat </a:t>
            </a:r>
            <a:r>
              <a:rPr lang="en-US" dirty="0">
                <a:latin typeface="Angsana New" pitchFamily="18" charset="-34"/>
                <a:cs typeface="Angsana New" pitchFamily="18" charset="-34"/>
              </a:rPr>
              <a:t>close to the tips and to the </a:t>
            </a:r>
            <a:r>
              <a:rPr lang="en-US" dirty="0" smtClean="0">
                <a:latin typeface="Angsana New" pitchFamily="18" charset="-34"/>
                <a:cs typeface="Angsana New" pitchFamily="18" charset="-34"/>
              </a:rPr>
              <a:t>scrotum</a:t>
            </a:r>
          </a:p>
          <a:p>
            <a:pPr algn="l" rtl="0"/>
            <a:r>
              <a:rPr lang="en-US" dirty="0">
                <a:latin typeface="Angsana New" pitchFamily="18" charset="-34"/>
              </a:rPr>
              <a:t>Before </a:t>
            </a:r>
            <a:r>
              <a:rPr lang="en-US" dirty="0" smtClean="0">
                <a:latin typeface="Angsana New" pitchFamily="18" charset="-34"/>
              </a:rPr>
              <a:t>hemostat release</a:t>
            </a:r>
            <a:r>
              <a:rPr lang="en-US" dirty="0">
                <a:latin typeface="Angsana New" pitchFamily="18" charset="-34"/>
              </a:rPr>
              <a:t>, the knot is tightened by placing traction </a:t>
            </a:r>
            <a:r>
              <a:rPr lang="en-US" dirty="0" smtClean="0">
                <a:latin typeface="Angsana New" pitchFamily="18" charset="-34"/>
              </a:rPr>
              <a:t>between the </a:t>
            </a:r>
            <a:r>
              <a:rPr lang="en-US" dirty="0">
                <a:latin typeface="Angsana New" pitchFamily="18" charset="-34"/>
              </a:rPr>
              <a:t>knot and the hemostat</a:t>
            </a:r>
            <a:endParaRPr lang="ar-IQ" dirty="0">
              <a:latin typeface="Angsana New" pitchFamily="18" charset="-34"/>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705038"/>
            <a:ext cx="3078262" cy="311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332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dirty="0"/>
              <a:t>2- </a:t>
            </a:r>
            <a:r>
              <a:rPr lang="en-US" b="1" dirty="0">
                <a:latin typeface="Andalus" pitchFamily="18" charset="-78"/>
                <a:cs typeface="Andalus" pitchFamily="18" charset="-78"/>
              </a:rPr>
              <a:t>Ligation Technique</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p:txBody>
          <a:bodyPr>
            <a:normAutofit/>
          </a:bodyPr>
          <a:lstStyle/>
          <a:p>
            <a:pPr algn="l" rtl="0"/>
            <a:r>
              <a:rPr lang="en-US" dirty="0">
                <a:latin typeface="Angsana New" pitchFamily="18" charset="-34"/>
                <a:cs typeface="Angsana New" pitchFamily="18" charset="-34"/>
              </a:rPr>
              <a:t>Two circumferential ligatures are placed around the </a:t>
            </a:r>
            <a:r>
              <a:rPr lang="en-US" dirty="0" smtClean="0">
                <a:latin typeface="Angsana New" pitchFamily="18" charset="-34"/>
                <a:cs typeface="Angsana New" pitchFamily="18" charset="-34"/>
              </a:rPr>
              <a:t>distal spermatic </a:t>
            </a:r>
            <a:r>
              <a:rPr lang="en-US" dirty="0">
                <a:latin typeface="Angsana New" pitchFamily="18" charset="-34"/>
                <a:cs typeface="Angsana New" pitchFamily="18" charset="-34"/>
              </a:rPr>
              <a:t>cord using 3-0 or 4-0 monofilament </a:t>
            </a:r>
            <a:r>
              <a:rPr lang="en-US" dirty="0" err="1" smtClean="0">
                <a:latin typeface="Angsana New" pitchFamily="18" charset="-34"/>
                <a:cs typeface="Angsana New" pitchFamily="18" charset="-34"/>
              </a:rPr>
              <a:t>absorbablesuture</a:t>
            </a:r>
            <a:r>
              <a:rPr lang="en-US" dirty="0">
                <a:latin typeface="Angsana New" pitchFamily="18" charset="-34"/>
                <a:cs typeface="Angsana New" pitchFamily="18" charset="-34"/>
              </a:rPr>
              <a:t>. </a:t>
            </a:r>
            <a:endParaRPr lang="en-US" dirty="0" smtClean="0">
              <a:latin typeface="Angsana New" pitchFamily="18" charset="-34"/>
              <a:cs typeface="Angsana New" pitchFamily="18" charset="-34"/>
            </a:endParaRPr>
          </a:p>
          <a:p>
            <a:pPr algn="l" rtl="0"/>
            <a:r>
              <a:rPr lang="en-US" dirty="0" smtClean="0">
                <a:latin typeface="Angsana New" pitchFamily="18" charset="-34"/>
                <a:cs typeface="Angsana New" pitchFamily="18" charset="-34"/>
              </a:rPr>
              <a:t>A </a:t>
            </a:r>
            <a:r>
              <a:rPr lang="en-US" dirty="0">
                <a:latin typeface="Angsana New" pitchFamily="18" charset="-34"/>
                <a:cs typeface="Angsana New" pitchFamily="18" charset="-34"/>
              </a:rPr>
              <a:t>two- or three-clamp technique can be used if necessary.</a:t>
            </a:r>
          </a:p>
          <a:p>
            <a:pPr algn="l" rtl="0"/>
            <a:r>
              <a:rPr lang="en-US" dirty="0">
                <a:latin typeface="Angsana New" pitchFamily="18" charset="-34"/>
                <a:cs typeface="Angsana New" pitchFamily="18" charset="-34"/>
              </a:rPr>
              <a:t>Alternatively, two appropriately sized </a:t>
            </a:r>
            <a:r>
              <a:rPr lang="en-US" dirty="0" err="1">
                <a:latin typeface="Angsana New" pitchFamily="18" charset="-34"/>
                <a:cs typeface="Angsana New" pitchFamily="18" charset="-34"/>
              </a:rPr>
              <a:t>hemoclips</a:t>
            </a:r>
            <a:r>
              <a:rPr lang="en-US" dirty="0">
                <a:latin typeface="Angsana New" pitchFamily="18" charset="-34"/>
                <a:cs typeface="Angsana New" pitchFamily="18" charset="-34"/>
              </a:rPr>
              <a:t> can </a:t>
            </a:r>
            <a:r>
              <a:rPr lang="en-US" dirty="0" smtClean="0">
                <a:latin typeface="Angsana New" pitchFamily="18" charset="-34"/>
                <a:cs typeface="Angsana New" pitchFamily="18" charset="-34"/>
              </a:rPr>
              <a:t>be placed </a:t>
            </a:r>
            <a:r>
              <a:rPr lang="en-US" dirty="0">
                <a:latin typeface="Angsana New" pitchFamily="18" charset="-34"/>
                <a:cs typeface="Angsana New" pitchFamily="18" charset="-34"/>
              </a:rPr>
              <a:t>on each spermatic cord.</a:t>
            </a:r>
            <a:endParaRPr lang="ar-IQ" dirty="0">
              <a:latin typeface="Angsana New" pitchFamily="18" charset="-34"/>
            </a:endParaRPr>
          </a:p>
        </p:txBody>
      </p:sp>
    </p:spTree>
    <p:extLst>
      <p:ext uri="{BB962C8B-B14F-4D97-AF65-F5344CB8AC3E}">
        <p14:creationId xmlns:p14="http://schemas.microsoft.com/office/powerpoint/2010/main" val="32561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84"/>
            <a:ext cx="8229600" cy="1143000"/>
          </a:xfrm>
        </p:spPr>
        <p:txBody>
          <a:bodyPr/>
          <a:lstStyle/>
          <a:p>
            <a:pPr algn="l" rtl="0"/>
            <a:r>
              <a:rPr lang="en-US" b="1" dirty="0" smtClean="0">
                <a:latin typeface="Andalus" pitchFamily="18" charset="-78"/>
                <a:cs typeface="Andalus" pitchFamily="18" charset="-78"/>
              </a:rPr>
              <a:t>3- Square </a:t>
            </a:r>
            <a:r>
              <a:rPr lang="en-US" b="1" dirty="0">
                <a:latin typeface="Andalus" pitchFamily="18" charset="-78"/>
                <a:cs typeface="Andalus" pitchFamily="18" charset="-78"/>
              </a:rPr>
              <a:t>Knot </a:t>
            </a:r>
            <a:r>
              <a:rPr lang="en-US" b="1" dirty="0" smtClean="0">
                <a:latin typeface="Andalus" pitchFamily="18" charset="-78"/>
                <a:cs typeface="Andalus" pitchFamily="18" charset="-78"/>
              </a:rPr>
              <a:t>Technique</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a:xfrm>
            <a:off x="395536" y="1340768"/>
            <a:ext cx="8291264" cy="5400600"/>
          </a:xfrm>
        </p:spPr>
        <p:txBody>
          <a:bodyPr>
            <a:normAutofit lnSpcReduction="10000"/>
          </a:bodyPr>
          <a:lstStyle/>
          <a:p>
            <a:pPr algn="l" rtl="0"/>
            <a:r>
              <a:rPr lang="en-US" sz="3600" dirty="0">
                <a:latin typeface="Angsana New" pitchFamily="18" charset="-34"/>
                <a:cs typeface="Angsana New" pitchFamily="18" charset="-34"/>
              </a:rPr>
              <a:t>The square knot technique is an open </a:t>
            </a:r>
            <a:r>
              <a:rPr lang="en-US" sz="3600" dirty="0" smtClean="0">
                <a:latin typeface="Angsana New" pitchFamily="18" charset="-34"/>
                <a:cs typeface="Angsana New" pitchFamily="18" charset="-34"/>
              </a:rPr>
              <a:t>castration</a:t>
            </a:r>
          </a:p>
          <a:p>
            <a:pPr algn="l" rtl="0"/>
            <a:r>
              <a:rPr lang="en-US" sz="3600" dirty="0">
                <a:latin typeface="Angsana New" pitchFamily="18" charset="-34"/>
              </a:rPr>
              <a:t>The vaginal tunic, its associated cremaster </a:t>
            </a:r>
            <a:r>
              <a:rPr lang="en-US" sz="3600" dirty="0" smtClean="0">
                <a:latin typeface="Angsana New" pitchFamily="18" charset="-34"/>
              </a:rPr>
              <a:t>muscle, and </a:t>
            </a:r>
            <a:r>
              <a:rPr lang="en-US" sz="3600" dirty="0">
                <a:latin typeface="Angsana New" pitchFamily="18" charset="-34"/>
              </a:rPr>
              <a:t>the </a:t>
            </a:r>
            <a:r>
              <a:rPr lang="en-US" sz="3600" dirty="0" err="1">
                <a:latin typeface="Angsana New" pitchFamily="18" charset="-34"/>
              </a:rPr>
              <a:t>ductus</a:t>
            </a:r>
            <a:r>
              <a:rPr lang="en-US" sz="3600" dirty="0">
                <a:latin typeface="Angsana New" pitchFamily="18" charset="-34"/>
              </a:rPr>
              <a:t> deferens and its associated vessels are </a:t>
            </a:r>
            <a:r>
              <a:rPr lang="en-US" sz="3600" dirty="0" smtClean="0">
                <a:latin typeface="Angsana New" pitchFamily="18" charset="-34"/>
              </a:rPr>
              <a:t>separated from </a:t>
            </a:r>
            <a:r>
              <a:rPr lang="en-US" sz="3600" dirty="0">
                <a:latin typeface="Angsana New" pitchFamily="18" charset="-34"/>
              </a:rPr>
              <a:t>the spermatic vascular cord (testicular artery, nerve, </a:t>
            </a:r>
            <a:r>
              <a:rPr lang="en-US" sz="3600" dirty="0" smtClean="0">
                <a:latin typeface="Angsana New" pitchFamily="18" charset="-34"/>
              </a:rPr>
              <a:t>and </a:t>
            </a:r>
            <a:r>
              <a:rPr lang="en-US" sz="3600" dirty="0" err="1" smtClean="0">
                <a:latin typeface="Angsana New" pitchFamily="18" charset="-34"/>
              </a:rPr>
              <a:t>pampiniform</a:t>
            </a:r>
            <a:r>
              <a:rPr lang="en-US" sz="3600" dirty="0" smtClean="0">
                <a:latin typeface="Angsana New" pitchFamily="18" charset="-34"/>
              </a:rPr>
              <a:t> </a:t>
            </a:r>
            <a:r>
              <a:rPr lang="en-US" sz="3600" dirty="0">
                <a:latin typeface="Angsana New" pitchFamily="18" charset="-34"/>
              </a:rPr>
              <a:t>plexus) </a:t>
            </a:r>
            <a:r>
              <a:rPr lang="en-US" sz="3600" dirty="0" smtClean="0">
                <a:latin typeface="Angsana New" pitchFamily="18" charset="-34"/>
              </a:rPr>
              <a:t>, </a:t>
            </a:r>
            <a:r>
              <a:rPr lang="en-US" sz="3600" dirty="0">
                <a:latin typeface="Angsana New" pitchFamily="18" charset="-34"/>
              </a:rPr>
              <a:t>resulting in </a:t>
            </a:r>
            <a:r>
              <a:rPr lang="en-US" sz="3600" dirty="0" smtClean="0">
                <a:latin typeface="Angsana New" pitchFamily="18" charset="-34"/>
              </a:rPr>
              <a:t>two separate </a:t>
            </a:r>
            <a:r>
              <a:rPr lang="en-US" sz="3600" dirty="0">
                <a:latin typeface="Angsana New" pitchFamily="18" charset="-34"/>
              </a:rPr>
              <a:t>structures</a:t>
            </a:r>
            <a:r>
              <a:rPr lang="en-US" sz="3600" dirty="0" smtClean="0">
                <a:latin typeface="Angsana New" pitchFamily="18" charset="-34"/>
              </a:rPr>
              <a:t>.</a:t>
            </a:r>
          </a:p>
          <a:p>
            <a:pPr algn="l" rtl="0"/>
            <a:r>
              <a:rPr lang="en-US" sz="3600" dirty="0">
                <a:latin typeface="Angsana New" pitchFamily="18" charset="-34"/>
              </a:rPr>
              <a:t>These two structures are tied </a:t>
            </a:r>
            <a:r>
              <a:rPr lang="en-US" sz="3600" dirty="0" smtClean="0">
                <a:latin typeface="Angsana New" pitchFamily="18" charset="-34"/>
              </a:rPr>
              <a:t>together with </a:t>
            </a:r>
            <a:r>
              <a:rPr lang="en-US" sz="3600" dirty="0">
                <a:latin typeface="Angsana New" pitchFamily="18" charset="-34"/>
              </a:rPr>
              <a:t>two or three square knots (four to six throws), and </a:t>
            </a:r>
            <a:r>
              <a:rPr lang="en-US" sz="3600" dirty="0" smtClean="0">
                <a:latin typeface="Angsana New" pitchFamily="18" charset="-34"/>
              </a:rPr>
              <a:t>the spermatic </a:t>
            </a:r>
            <a:r>
              <a:rPr lang="en-US" sz="3600" dirty="0">
                <a:latin typeface="Angsana New" pitchFamily="18" charset="-34"/>
              </a:rPr>
              <a:t>cord is transected </a:t>
            </a:r>
            <a:r>
              <a:rPr lang="en-US" sz="3600" dirty="0" smtClean="0">
                <a:latin typeface="Angsana New" pitchFamily="18" charset="-34"/>
              </a:rPr>
              <a:t>distally</a:t>
            </a:r>
          </a:p>
          <a:p>
            <a:pPr algn="l" rtl="0"/>
            <a:r>
              <a:rPr lang="en-US" sz="3600" dirty="0">
                <a:latin typeface="Angsana New" pitchFamily="18" charset="-34"/>
              </a:rPr>
              <a:t>Failure of this technique occurs when slip knots are placed instead of square knots</a:t>
            </a:r>
            <a:endParaRPr lang="ar-IQ" sz="3600" dirty="0">
              <a:latin typeface="Angsana New" pitchFamily="18" charset="-34"/>
            </a:endParaRPr>
          </a:p>
        </p:txBody>
      </p:sp>
    </p:spTree>
    <p:extLst>
      <p:ext uri="{BB962C8B-B14F-4D97-AF65-F5344CB8AC3E}">
        <p14:creationId xmlns:p14="http://schemas.microsoft.com/office/powerpoint/2010/main" val="2486707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394826"/>
            <a:ext cx="8229600" cy="293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48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51520" y="404664"/>
            <a:ext cx="8435280" cy="6120680"/>
          </a:xfrm>
        </p:spPr>
        <p:txBody>
          <a:bodyPr/>
          <a:lstStyle/>
          <a:p>
            <a:pPr algn="l" rtl="0"/>
            <a:r>
              <a:rPr lang="en-US" b="1" dirty="0" smtClean="0">
                <a:latin typeface="Angsana New" pitchFamily="18" charset="-34"/>
                <a:cs typeface="Angsana New" pitchFamily="18" charset="-34"/>
              </a:rPr>
              <a:t>Cryptorchidism</a:t>
            </a:r>
            <a:r>
              <a:rPr lang="en-US" dirty="0" smtClean="0">
                <a:latin typeface="Angsana New" pitchFamily="18" charset="-34"/>
                <a:cs typeface="Angsana New" pitchFamily="18" charset="-34"/>
              </a:rPr>
              <a:t> is described by location (abdominal, inguinal, prescrotal), side (right, left), and number of testicles affected (unilateral, bilateral).</a:t>
            </a:r>
          </a:p>
          <a:p>
            <a:pPr algn="l" rtl="0"/>
            <a:r>
              <a:rPr lang="en-US" dirty="0" smtClean="0">
                <a:latin typeface="Angsana New" pitchFamily="18" charset="-34"/>
              </a:rPr>
              <a:t>In dogs and cats, unilateral cryptorchidism is more common than bilateral cryptorchidism</a:t>
            </a:r>
          </a:p>
          <a:p>
            <a:pPr algn="l" rtl="0"/>
            <a:r>
              <a:rPr lang="en-US" dirty="0">
                <a:latin typeface="Angsana New" pitchFamily="18" charset="-34"/>
              </a:rPr>
              <a:t>Bilateral cryptorchid patients are sterile because of thermal </a:t>
            </a:r>
            <a:r>
              <a:rPr lang="en-US" dirty="0" err="1">
                <a:latin typeface="Angsana New" pitchFamily="18" charset="-34"/>
              </a:rPr>
              <a:t>uppression</a:t>
            </a:r>
            <a:r>
              <a:rPr lang="en-US" dirty="0">
                <a:latin typeface="Angsana New" pitchFamily="18" charset="-34"/>
              </a:rPr>
              <a:t> of spermatogenesis; however, testosterone is still present and allows normal development of secondary sex characteristics, such as feline penile </a:t>
            </a:r>
            <a:r>
              <a:rPr lang="en-US" dirty="0" smtClean="0">
                <a:latin typeface="Angsana New" pitchFamily="18" charset="-34"/>
              </a:rPr>
              <a:t>barbs</a:t>
            </a:r>
          </a:p>
          <a:p>
            <a:pPr algn="l" rtl="0"/>
            <a:r>
              <a:rPr lang="en-US" dirty="0" smtClean="0">
                <a:latin typeface="Angsana New" pitchFamily="18" charset="-34"/>
              </a:rPr>
              <a:t>Neoplastic </a:t>
            </a:r>
            <a:r>
              <a:rPr lang="en-US" dirty="0">
                <a:latin typeface="Angsana New" pitchFamily="18" charset="-34"/>
              </a:rPr>
              <a:t>transformation or testicular torsion in </a:t>
            </a:r>
            <a:r>
              <a:rPr lang="en-US" dirty="0" smtClean="0">
                <a:latin typeface="Angsana New" pitchFamily="18" charset="-34"/>
              </a:rPr>
              <a:t>dogs are additional complications of cryptorchidism </a:t>
            </a:r>
            <a:endParaRPr lang="ar-IQ" dirty="0">
              <a:latin typeface="Angsana New" pitchFamily="18" charset="-34"/>
            </a:endParaRPr>
          </a:p>
        </p:txBody>
      </p:sp>
    </p:spTree>
    <p:extLst>
      <p:ext uri="{BB962C8B-B14F-4D97-AF65-F5344CB8AC3E}">
        <p14:creationId xmlns:p14="http://schemas.microsoft.com/office/powerpoint/2010/main" val="1076202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8229600" cy="1143000"/>
          </a:xfrm>
        </p:spPr>
        <p:txBody>
          <a:bodyPr/>
          <a:lstStyle/>
          <a:p>
            <a:r>
              <a:rPr lang="en-US" b="1" dirty="0" err="1">
                <a:latin typeface="Angsana New" pitchFamily="18" charset="-34"/>
                <a:cs typeface="Angsana New" pitchFamily="18" charset="-34"/>
              </a:rPr>
              <a:t>Orchitis</a:t>
            </a:r>
            <a:r>
              <a:rPr lang="en-US" b="1" dirty="0">
                <a:latin typeface="Angsana New" pitchFamily="18" charset="-34"/>
                <a:cs typeface="Angsana New" pitchFamily="18" charset="-34"/>
              </a:rPr>
              <a:t> and Epididymitis</a:t>
            </a:r>
            <a:endParaRPr lang="ar-IQ" b="1" dirty="0">
              <a:latin typeface="Angsana New" pitchFamily="18" charset="-34"/>
            </a:endParaRPr>
          </a:p>
        </p:txBody>
      </p:sp>
      <p:sp>
        <p:nvSpPr>
          <p:cNvPr id="3" name="عنصر نائب للمحتوى 2"/>
          <p:cNvSpPr>
            <a:spLocks noGrp="1"/>
          </p:cNvSpPr>
          <p:nvPr>
            <p:ph idx="1"/>
          </p:nvPr>
        </p:nvSpPr>
        <p:spPr>
          <a:xfrm>
            <a:off x="457200" y="620688"/>
            <a:ext cx="8363272" cy="6048672"/>
          </a:xfrm>
        </p:spPr>
        <p:txBody>
          <a:bodyPr/>
          <a:lstStyle/>
          <a:p>
            <a:pPr algn="l" rtl="0"/>
            <a:r>
              <a:rPr lang="en-US" b="1" dirty="0">
                <a:latin typeface="Angsana New" pitchFamily="18" charset="-34"/>
                <a:cs typeface="Angsana New" pitchFamily="18" charset="-34"/>
              </a:rPr>
              <a:t>Primary causes of </a:t>
            </a:r>
            <a:r>
              <a:rPr lang="en-US" b="1" dirty="0" err="1">
                <a:latin typeface="Angsana New" pitchFamily="18" charset="-34"/>
                <a:cs typeface="Angsana New" pitchFamily="18" charset="-34"/>
              </a:rPr>
              <a:t>orchitis</a:t>
            </a:r>
            <a:r>
              <a:rPr lang="en-US" b="1" dirty="0">
                <a:latin typeface="Angsana New" pitchFamily="18" charset="-34"/>
                <a:cs typeface="Angsana New" pitchFamily="18" charset="-34"/>
              </a:rPr>
              <a:t> and epididymitis include</a:t>
            </a:r>
            <a:r>
              <a:rPr lang="en-US" dirty="0">
                <a:latin typeface="Angsana New" pitchFamily="18" charset="-34"/>
                <a:cs typeface="Angsana New" pitchFamily="18" charset="-34"/>
              </a:rPr>
              <a:t>:-</a:t>
            </a:r>
          </a:p>
          <a:p>
            <a:pPr algn="l" rtl="0"/>
            <a:r>
              <a:rPr lang="en-US" dirty="0" smtClean="0">
                <a:latin typeface="Angsana New" pitchFamily="18" charset="-34"/>
                <a:cs typeface="Angsana New" pitchFamily="18" charset="-34"/>
              </a:rPr>
              <a:t>Infectious  </a:t>
            </a:r>
            <a:r>
              <a:rPr lang="en-US" dirty="0">
                <a:latin typeface="Angsana New" pitchFamily="18" charset="-34"/>
                <a:cs typeface="Angsana New" pitchFamily="18" charset="-34"/>
              </a:rPr>
              <a:t>causes such as bacterial (</a:t>
            </a:r>
            <a:r>
              <a:rPr lang="en-US" dirty="0" err="1">
                <a:latin typeface="Angsana New" pitchFamily="18" charset="-34"/>
                <a:cs typeface="Angsana New" pitchFamily="18" charset="-34"/>
              </a:rPr>
              <a:t>Brucella</a:t>
            </a:r>
            <a:r>
              <a:rPr lang="en-US" dirty="0">
                <a:latin typeface="Angsana New" pitchFamily="18" charset="-34"/>
                <a:cs typeface="Angsana New" pitchFamily="18" charset="-34"/>
              </a:rPr>
              <a:t> </a:t>
            </a:r>
            <a:r>
              <a:rPr lang="en-US" dirty="0" err="1">
                <a:latin typeface="Angsana New" pitchFamily="18" charset="-34"/>
                <a:cs typeface="Angsana New" pitchFamily="18" charset="-34"/>
              </a:rPr>
              <a:t>canis</a:t>
            </a:r>
            <a:r>
              <a:rPr lang="en-US" dirty="0">
                <a:latin typeface="Angsana New" pitchFamily="18" charset="-34"/>
                <a:cs typeface="Angsana New" pitchFamily="18" charset="-34"/>
              </a:rPr>
              <a:t>, </a:t>
            </a:r>
            <a:r>
              <a:rPr lang="en-US" dirty="0" err="1">
                <a:latin typeface="Angsana New" pitchFamily="18" charset="-34"/>
                <a:cs typeface="Angsana New" pitchFamily="18" charset="-34"/>
              </a:rPr>
              <a:t>Klebsiella</a:t>
            </a:r>
            <a:r>
              <a:rPr lang="en-US" dirty="0">
                <a:latin typeface="Angsana New" pitchFamily="18" charset="-34"/>
                <a:cs typeface="Angsana New" pitchFamily="18" charset="-34"/>
              </a:rPr>
              <a:t> spp.), viral (canine distemper), fungal (</a:t>
            </a:r>
            <a:r>
              <a:rPr lang="en-US" dirty="0" err="1">
                <a:latin typeface="Angsana New" pitchFamily="18" charset="-34"/>
                <a:cs typeface="Angsana New" pitchFamily="18" charset="-34"/>
              </a:rPr>
              <a:t>Rhodotorula</a:t>
            </a:r>
            <a:r>
              <a:rPr lang="en-US" dirty="0">
                <a:latin typeface="Angsana New" pitchFamily="18" charset="-34"/>
                <a:cs typeface="Angsana New" pitchFamily="18" charset="-34"/>
              </a:rPr>
              <a:t> </a:t>
            </a:r>
            <a:r>
              <a:rPr lang="en-US" dirty="0" err="1">
                <a:latin typeface="Angsana New" pitchFamily="18" charset="-34"/>
                <a:cs typeface="Angsana New" pitchFamily="18" charset="-34"/>
              </a:rPr>
              <a:t>glutinis</a:t>
            </a:r>
            <a:r>
              <a:rPr lang="en-US" dirty="0">
                <a:latin typeface="Angsana New" pitchFamily="18" charset="-34"/>
                <a:cs typeface="Angsana New" pitchFamily="18" charset="-34"/>
              </a:rPr>
              <a:t>), or </a:t>
            </a:r>
            <a:r>
              <a:rPr lang="en-US" dirty="0" err="1">
                <a:latin typeface="Angsana New" pitchFamily="18" charset="-34"/>
                <a:cs typeface="Angsana New" pitchFamily="18" charset="-34"/>
              </a:rPr>
              <a:t>rickettsial</a:t>
            </a:r>
            <a:r>
              <a:rPr lang="en-US" dirty="0">
                <a:latin typeface="Angsana New" pitchFamily="18" charset="-34"/>
                <a:cs typeface="Angsana New" pitchFamily="18" charset="-34"/>
              </a:rPr>
              <a:t> (Rocky Mountain spotted fever) </a:t>
            </a:r>
            <a:r>
              <a:rPr lang="en-US" dirty="0" smtClean="0">
                <a:latin typeface="Angsana New" pitchFamily="18" charset="-34"/>
                <a:cs typeface="Angsana New" pitchFamily="18" charset="-34"/>
              </a:rPr>
              <a:t>infection</a:t>
            </a:r>
          </a:p>
          <a:p>
            <a:pPr algn="l" rtl="0"/>
            <a:r>
              <a:rPr lang="en-US" b="1" dirty="0">
                <a:latin typeface="Angsana New" pitchFamily="18" charset="-34"/>
              </a:rPr>
              <a:t>Secondary causes </a:t>
            </a:r>
            <a:r>
              <a:rPr lang="en-US" dirty="0" smtClean="0">
                <a:latin typeface="Angsana New" pitchFamily="18" charset="-34"/>
              </a:rPr>
              <a:t>include trauma </a:t>
            </a:r>
            <a:r>
              <a:rPr lang="en-US" dirty="0">
                <a:latin typeface="Angsana New" pitchFamily="18" charset="-34"/>
              </a:rPr>
              <a:t>to the testicle or epididymis, which can result in </a:t>
            </a:r>
            <a:r>
              <a:rPr lang="en-US" dirty="0" smtClean="0">
                <a:latin typeface="Angsana New" pitchFamily="18" charset="-34"/>
              </a:rPr>
              <a:t>secondary inflammation </a:t>
            </a:r>
            <a:r>
              <a:rPr lang="en-US" dirty="0">
                <a:latin typeface="Angsana New" pitchFamily="18" charset="-34"/>
              </a:rPr>
              <a:t>or infection, and ascending </a:t>
            </a:r>
            <a:r>
              <a:rPr lang="en-US" dirty="0" smtClean="0">
                <a:latin typeface="Angsana New" pitchFamily="18" charset="-34"/>
              </a:rPr>
              <a:t>infection from </a:t>
            </a:r>
            <a:r>
              <a:rPr lang="en-US" dirty="0">
                <a:latin typeface="Angsana New" pitchFamily="18" charset="-34"/>
              </a:rPr>
              <a:t>the prostate or urinary </a:t>
            </a:r>
            <a:r>
              <a:rPr lang="en-US" dirty="0" smtClean="0">
                <a:latin typeface="Angsana New" pitchFamily="18" charset="-34"/>
              </a:rPr>
              <a:t>tract</a:t>
            </a:r>
          </a:p>
          <a:p>
            <a:pPr algn="l" rtl="0"/>
            <a:r>
              <a:rPr lang="en-US" dirty="0">
                <a:latin typeface="Angsana New" pitchFamily="18" charset="-34"/>
              </a:rPr>
              <a:t>Primary </a:t>
            </a:r>
            <a:r>
              <a:rPr lang="en-US" dirty="0" err="1">
                <a:latin typeface="Angsana New" pitchFamily="18" charset="-34"/>
              </a:rPr>
              <a:t>orchitis</a:t>
            </a:r>
            <a:r>
              <a:rPr lang="en-US" dirty="0">
                <a:latin typeface="Angsana New" pitchFamily="18" charset="-34"/>
              </a:rPr>
              <a:t> and epididymitis must be carefully differentiated from testicular neoplasia and torsion, which have similar clinical </a:t>
            </a:r>
            <a:r>
              <a:rPr lang="en-US" dirty="0" smtClean="0">
                <a:latin typeface="Angsana New" pitchFamily="18" charset="-34"/>
              </a:rPr>
              <a:t>signs</a:t>
            </a:r>
          </a:p>
          <a:p>
            <a:pPr algn="l" rtl="0"/>
            <a:r>
              <a:rPr lang="en-US" dirty="0">
                <a:latin typeface="Angsana New" pitchFamily="18" charset="-34"/>
              </a:rPr>
              <a:t>Signs include swelling, pain, lethargy, inappetence, vomiting, pyrexia, and a stiff walking gait</a:t>
            </a:r>
            <a:endParaRPr lang="ar-IQ" dirty="0">
              <a:latin typeface="Angsana New" pitchFamily="18" charset="-34"/>
            </a:endParaRPr>
          </a:p>
        </p:txBody>
      </p:sp>
    </p:spTree>
    <p:extLst>
      <p:ext uri="{BB962C8B-B14F-4D97-AF65-F5344CB8AC3E}">
        <p14:creationId xmlns:p14="http://schemas.microsoft.com/office/powerpoint/2010/main" val="2087662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71400"/>
            <a:ext cx="8229600" cy="1143000"/>
          </a:xfrm>
        </p:spPr>
        <p:txBody>
          <a:bodyPr/>
          <a:lstStyle/>
          <a:p>
            <a:r>
              <a:rPr lang="en-US" b="1" dirty="0">
                <a:latin typeface="Andalus" pitchFamily="18" charset="-78"/>
                <a:cs typeface="Andalus" pitchFamily="18" charset="-78"/>
              </a:rPr>
              <a:t>Testicular Torsion</a:t>
            </a:r>
            <a:endParaRPr lang="ar-IQ" b="1" dirty="0">
              <a:latin typeface="Andalus" pitchFamily="18" charset="-78"/>
              <a:cs typeface="Andalus" pitchFamily="18" charset="-78"/>
            </a:endParaRPr>
          </a:p>
        </p:txBody>
      </p:sp>
      <p:sp>
        <p:nvSpPr>
          <p:cNvPr id="3" name="عنصر نائب للمحتوى 2"/>
          <p:cNvSpPr>
            <a:spLocks noGrp="1"/>
          </p:cNvSpPr>
          <p:nvPr>
            <p:ph idx="1"/>
          </p:nvPr>
        </p:nvSpPr>
        <p:spPr>
          <a:xfrm>
            <a:off x="395536" y="836712"/>
            <a:ext cx="8568952" cy="5832648"/>
          </a:xfrm>
        </p:spPr>
        <p:txBody>
          <a:bodyPr/>
          <a:lstStyle/>
          <a:p>
            <a:pPr algn="l" rtl="0"/>
            <a:r>
              <a:rPr lang="en-US" dirty="0" smtClean="0">
                <a:latin typeface="Angsana New" pitchFamily="18" charset="-34"/>
                <a:cs typeface="Angsana New" pitchFamily="18" charset="-34"/>
              </a:rPr>
              <a:t>Rare </a:t>
            </a:r>
            <a:r>
              <a:rPr lang="en-US" dirty="0">
                <a:latin typeface="Angsana New" pitchFamily="18" charset="-34"/>
                <a:cs typeface="Angsana New" pitchFamily="18" charset="-34"/>
              </a:rPr>
              <a:t>condition in small </a:t>
            </a:r>
            <a:r>
              <a:rPr lang="en-US" dirty="0" smtClean="0">
                <a:latin typeface="Angsana New" pitchFamily="18" charset="-34"/>
                <a:cs typeface="Angsana New" pitchFamily="18" charset="-34"/>
              </a:rPr>
              <a:t>animals</a:t>
            </a:r>
          </a:p>
          <a:p>
            <a:pPr algn="l" rtl="0"/>
            <a:r>
              <a:rPr lang="en-US" dirty="0">
                <a:latin typeface="Angsana New" pitchFamily="18" charset="-34"/>
                <a:cs typeface="Angsana New" pitchFamily="18" charset="-34"/>
              </a:rPr>
              <a:t>Torsion of a testicle is more often associated with an intra-abdominal testicle, possibly because it is more mobile; however, inguinal and scrotal testicular torsions have been </a:t>
            </a:r>
            <a:r>
              <a:rPr lang="en-US" dirty="0" smtClean="0">
                <a:latin typeface="Angsana New" pitchFamily="18" charset="-34"/>
                <a:cs typeface="Angsana New" pitchFamily="18" charset="-34"/>
              </a:rPr>
              <a:t>reported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573016"/>
            <a:ext cx="31683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268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332656"/>
            <a:ext cx="8363272" cy="6336704"/>
          </a:xfrm>
        </p:spPr>
        <p:txBody>
          <a:bodyPr>
            <a:normAutofit/>
          </a:bodyPr>
          <a:lstStyle/>
          <a:p>
            <a:pPr algn="l" rtl="0"/>
            <a:r>
              <a:rPr lang="en-US" sz="3600" dirty="0">
                <a:latin typeface="Angsana New" pitchFamily="18" charset="-34"/>
                <a:cs typeface="Angsana New" pitchFamily="18" charset="-34"/>
              </a:rPr>
              <a:t>Patients affected with testicular torsion can present with vague clinical signs (e.g., anorexia, vomiting, lethargy) or signs typical of an acute abdomen, such as mild to marked abdominal discomfort and shock</a:t>
            </a:r>
            <a:r>
              <a:rPr lang="en-US" sz="3600" dirty="0" smtClean="0">
                <a:latin typeface="Angsana New" pitchFamily="18" charset="-34"/>
                <a:cs typeface="Angsana New" pitchFamily="18" charset="-34"/>
              </a:rPr>
              <a:t>.</a:t>
            </a:r>
          </a:p>
          <a:p>
            <a:pPr algn="l" rtl="0"/>
            <a:r>
              <a:rPr lang="en-US" sz="3600" dirty="0">
                <a:latin typeface="Angsana New" pitchFamily="18" charset="-34"/>
              </a:rPr>
              <a:t>Testicular torsion is an emergency situation and without fast diagnosis lead to death </a:t>
            </a:r>
            <a:endParaRPr lang="en-US" sz="3600" dirty="0" smtClean="0">
              <a:latin typeface="Angsana New" pitchFamily="18" charset="-34"/>
            </a:endParaRPr>
          </a:p>
          <a:p>
            <a:pPr algn="l" rtl="0"/>
            <a:r>
              <a:rPr lang="en-US" sz="3600" dirty="0">
                <a:latin typeface="Angsana New" pitchFamily="18" charset="-34"/>
              </a:rPr>
              <a:t>Diagnostics include abdominal radiography, abdominal ultrasonography, and abdominal exploratory surgery. A palpable intra-abdominal mass may also be found during physical examination</a:t>
            </a:r>
            <a:endParaRPr lang="ar-IQ" sz="3600" dirty="0">
              <a:latin typeface="Angsana New" pitchFamily="18" charset="-34"/>
            </a:endParaRPr>
          </a:p>
        </p:txBody>
      </p:sp>
    </p:spTree>
    <p:extLst>
      <p:ext uri="{BB962C8B-B14F-4D97-AF65-F5344CB8AC3E}">
        <p14:creationId xmlns:p14="http://schemas.microsoft.com/office/powerpoint/2010/main" val="1859410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43408"/>
            <a:ext cx="8229600" cy="1143000"/>
          </a:xfrm>
        </p:spPr>
        <p:txBody>
          <a:bodyPr/>
          <a:lstStyle/>
          <a:p>
            <a:r>
              <a:rPr lang="en-US" b="1" dirty="0">
                <a:latin typeface="Angsana New" pitchFamily="18" charset="-34"/>
                <a:cs typeface="Angsana New" pitchFamily="18" charset="-34"/>
              </a:rPr>
              <a:t>Testicular Neoplasia</a:t>
            </a:r>
            <a:endParaRPr lang="ar-IQ" b="1" dirty="0">
              <a:latin typeface="Angsana New" pitchFamily="18" charset="-34"/>
            </a:endParaRPr>
          </a:p>
        </p:txBody>
      </p:sp>
      <p:sp>
        <p:nvSpPr>
          <p:cNvPr id="3" name="عنصر نائب للمحتوى 2"/>
          <p:cNvSpPr>
            <a:spLocks noGrp="1"/>
          </p:cNvSpPr>
          <p:nvPr>
            <p:ph idx="1"/>
          </p:nvPr>
        </p:nvSpPr>
        <p:spPr>
          <a:xfrm>
            <a:off x="251520" y="908720"/>
            <a:ext cx="8435280" cy="5760640"/>
          </a:xfrm>
        </p:spPr>
        <p:txBody>
          <a:bodyPr/>
          <a:lstStyle/>
          <a:p>
            <a:pPr algn="l" rtl="0"/>
            <a:r>
              <a:rPr lang="en-US" dirty="0">
                <a:latin typeface="Angsana New" pitchFamily="18" charset="-34"/>
                <a:cs typeface="Angsana New" pitchFamily="18" charset="-34"/>
              </a:rPr>
              <a:t>Common primary testicular neoplasms include interstitial cell (</a:t>
            </a:r>
            <a:r>
              <a:rPr lang="en-US" dirty="0" err="1">
                <a:latin typeface="Angsana New" pitchFamily="18" charset="-34"/>
                <a:cs typeface="Angsana New" pitchFamily="18" charset="-34"/>
              </a:rPr>
              <a:t>Leydig</a:t>
            </a:r>
            <a:r>
              <a:rPr lang="en-US" dirty="0">
                <a:latin typeface="Angsana New" pitchFamily="18" charset="-34"/>
                <a:cs typeface="Angsana New" pitchFamily="18" charset="-34"/>
              </a:rPr>
              <a:t>) tumors, </a:t>
            </a:r>
            <a:r>
              <a:rPr lang="en-US" dirty="0" err="1">
                <a:latin typeface="Angsana New" pitchFamily="18" charset="-34"/>
                <a:cs typeface="Angsana New" pitchFamily="18" charset="-34"/>
              </a:rPr>
              <a:t>Sertoli</a:t>
            </a:r>
            <a:r>
              <a:rPr lang="en-US" dirty="0">
                <a:latin typeface="Angsana New" pitchFamily="18" charset="-34"/>
                <a:cs typeface="Angsana New" pitchFamily="18" charset="-34"/>
              </a:rPr>
              <a:t> (</a:t>
            </a:r>
            <a:r>
              <a:rPr lang="en-US" dirty="0" err="1">
                <a:latin typeface="Angsana New" pitchFamily="18" charset="-34"/>
                <a:cs typeface="Angsana New" pitchFamily="18" charset="-34"/>
              </a:rPr>
              <a:t>sustentacular</a:t>
            </a:r>
            <a:r>
              <a:rPr lang="en-US" dirty="0">
                <a:latin typeface="Angsana New" pitchFamily="18" charset="-34"/>
                <a:cs typeface="Angsana New" pitchFamily="18" charset="-34"/>
              </a:rPr>
              <a:t>) cell tumors, and </a:t>
            </a:r>
            <a:r>
              <a:rPr lang="en-US" dirty="0" smtClean="0">
                <a:latin typeface="Angsana New" pitchFamily="18" charset="-34"/>
                <a:cs typeface="Angsana New" pitchFamily="18" charset="-34"/>
              </a:rPr>
              <a:t>seminomas</a:t>
            </a:r>
          </a:p>
          <a:p>
            <a:pPr algn="l" rtl="0"/>
            <a:r>
              <a:rPr lang="en-US" dirty="0">
                <a:latin typeface="Angsana New" pitchFamily="18" charset="-34"/>
              </a:rPr>
              <a:t>The mean age of affected dogs </a:t>
            </a:r>
            <a:r>
              <a:rPr lang="en-US" dirty="0" smtClean="0">
                <a:latin typeface="Angsana New" pitchFamily="18" charset="-34"/>
              </a:rPr>
              <a:t>range, 3 </a:t>
            </a:r>
            <a:r>
              <a:rPr lang="en-US" dirty="0">
                <a:latin typeface="Angsana New" pitchFamily="18" charset="-34"/>
              </a:rPr>
              <a:t>to 19 </a:t>
            </a:r>
            <a:r>
              <a:rPr lang="en-US" dirty="0" smtClean="0">
                <a:latin typeface="Angsana New" pitchFamily="18" charset="-34"/>
              </a:rPr>
              <a:t>years.</a:t>
            </a:r>
          </a:p>
          <a:p>
            <a:pPr algn="l" rtl="0"/>
            <a:r>
              <a:rPr lang="en-US" dirty="0">
                <a:latin typeface="Angsana New" pitchFamily="18" charset="-34"/>
              </a:rPr>
              <a:t>Feline testicular tumors are rare, and it is unknown if feline cryptorchid testicles are prone to developing neoplasia</a:t>
            </a:r>
            <a:endParaRPr lang="ar-IQ" dirty="0">
              <a:latin typeface="Angsana New" pitchFamily="18" charset="-34"/>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4106777"/>
            <a:ext cx="4737278"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05064"/>
            <a:ext cx="2656726" cy="29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734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43408"/>
            <a:ext cx="8229600" cy="1143000"/>
          </a:xfrm>
        </p:spPr>
        <p:txBody>
          <a:bodyPr/>
          <a:lstStyle/>
          <a:p>
            <a:r>
              <a:rPr lang="en-US" b="1" dirty="0">
                <a:latin typeface="Angsana New" pitchFamily="18" charset="-34"/>
                <a:cs typeface="Angsana New" pitchFamily="18" charset="-34"/>
              </a:rPr>
              <a:t>STERILIZATION</a:t>
            </a:r>
            <a:endParaRPr lang="ar-IQ" b="1" dirty="0">
              <a:latin typeface="Angsana New" pitchFamily="18" charset="-34"/>
            </a:endParaRPr>
          </a:p>
        </p:txBody>
      </p:sp>
      <p:sp>
        <p:nvSpPr>
          <p:cNvPr id="3" name="عنصر نائب للمحتوى 2"/>
          <p:cNvSpPr>
            <a:spLocks noGrp="1"/>
          </p:cNvSpPr>
          <p:nvPr>
            <p:ph idx="1"/>
          </p:nvPr>
        </p:nvSpPr>
        <p:spPr>
          <a:xfrm>
            <a:off x="323528" y="764704"/>
            <a:ext cx="8363272" cy="5904656"/>
          </a:xfrm>
        </p:spPr>
        <p:txBody>
          <a:bodyPr>
            <a:normAutofit/>
          </a:bodyPr>
          <a:lstStyle/>
          <a:p>
            <a:pPr algn="l" rtl="0"/>
            <a:r>
              <a:rPr lang="en-US" dirty="0" smtClean="0">
                <a:latin typeface="Angsana New" pitchFamily="18" charset="-34"/>
                <a:cs typeface="Angsana New" pitchFamily="18" charset="-34"/>
              </a:rPr>
              <a:t>Orchiectomy </a:t>
            </a:r>
            <a:r>
              <a:rPr lang="en-US" dirty="0">
                <a:latin typeface="Angsana New" pitchFamily="18" charset="-34"/>
                <a:cs typeface="Angsana New" pitchFamily="18" charset="-34"/>
              </a:rPr>
              <a:t>(surgical removal of the testicles). Castration refers to removal of either the male or female sex organs, but it is most commonly used interchangeably for </a:t>
            </a:r>
            <a:r>
              <a:rPr lang="en-US" dirty="0" smtClean="0">
                <a:latin typeface="Angsana New" pitchFamily="18" charset="-34"/>
                <a:cs typeface="Angsana New" pitchFamily="18" charset="-34"/>
              </a:rPr>
              <a:t>orchiectomy</a:t>
            </a:r>
          </a:p>
          <a:p>
            <a:pPr algn="l" rtl="0"/>
            <a:r>
              <a:rPr lang="en-US" b="1" dirty="0">
                <a:latin typeface="Angsana New" pitchFamily="18" charset="-34"/>
                <a:cs typeface="Angsana New" pitchFamily="18" charset="-34"/>
              </a:rPr>
              <a:t>Indications</a:t>
            </a:r>
          </a:p>
          <a:p>
            <a:pPr algn="l" rtl="0"/>
            <a:r>
              <a:rPr lang="en-US" dirty="0">
                <a:latin typeface="Angsana New" pitchFamily="18" charset="-34"/>
                <a:cs typeface="Angsana New" pitchFamily="18" charset="-34"/>
              </a:rPr>
              <a:t>1-reduce overpopulation by inhibiting male fertility and decrease undesirable urination behavior.</a:t>
            </a:r>
          </a:p>
          <a:p>
            <a:pPr algn="l" rtl="0"/>
            <a:r>
              <a:rPr lang="en-US" dirty="0">
                <a:latin typeface="Angsana New" pitchFamily="18" charset="-34"/>
                <a:cs typeface="Angsana New" pitchFamily="18" charset="-34"/>
              </a:rPr>
              <a:t>2-it helps prevent androgen-</a:t>
            </a:r>
            <a:r>
              <a:rPr lang="en-US" dirty="0" err="1">
                <a:latin typeface="Angsana New" pitchFamily="18" charset="-34"/>
                <a:cs typeface="Angsana New" pitchFamily="18" charset="-34"/>
              </a:rPr>
              <a:t>releated</a:t>
            </a:r>
            <a:r>
              <a:rPr lang="en-US" dirty="0">
                <a:latin typeface="Angsana New" pitchFamily="18" charset="-34"/>
                <a:cs typeface="Angsana New" pitchFamily="18" charset="-34"/>
              </a:rPr>
              <a:t> disease, including prostatic diseases, perineal adenomas, and perineal hernia.</a:t>
            </a:r>
          </a:p>
          <a:p>
            <a:pPr algn="l" rtl="0"/>
            <a:r>
              <a:rPr lang="en-US" dirty="0">
                <a:latin typeface="Angsana New" pitchFamily="18" charset="-34"/>
                <a:cs typeface="Angsana New" pitchFamily="18" charset="-34"/>
              </a:rPr>
              <a:t>3-congenital abnormalities testicular or </a:t>
            </a:r>
            <a:r>
              <a:rPr lang="en-US" dirty="0" err="1">
                <a:latin typeface="Angsana New" pitchFamily="18" charset="-34"/>
                <a:cs typeface="Angsana New" pitchFamily="18" charset="-34"/>
              </a:rPr>
              <a:t>epididymal</a:t>
            </a:r>
            <a:r>
              <a:rPr lang="en-US" dirty="0">
                <a:latin typeface="Angsana New" pitchFamily="18" charset="-34"/>
                <a:cs typeface="Angsana New" pitchFamily="18" charset="-34"/>
              </a:rPr>
              <a:t> abnormalities, scrotal neoplasia, trauma or abscesses.</a:t>
            </a:r>
          </a:p>
          <a:p>
            <a:pPr algn="l" rtl="0"/>
            <a:endParaRPr lang="en-US" dirty="0" smtClean="0">
              <a:latin typeface="Angsana New" pitchFamily="18" charset="-34"/>
              <a:cs typeface="Angsana New" pitchFamily="18" charset="-34"/>
            </a:endParaRPr>
          </a:p>
          <a:p>
            <a:pPr algn="l" rtl="0"/>
            <a:endParaRPr lang="en-US" dirty="0">
              <a:latin typeface="Angsana New" pitchFamily="18" charset="-34"/>
              <a:cs typeface="Angsana New" pitchFamily="18" charset="-34"/>
            </a:endParaRPr>
          </a:p>
          <a:p>
            <a:pPr algn="l" rtl="0"/>
            <a:endParaRPr lang="en-US" dirty="0" smtClean="0">
              <a:latin typeface="Angsana New" pitchFamily="18" charset="-34"/>
              <a:cs typeface="Angsana New" pitchFamily="18" charset="-34"/>
            </a:endParaRPr>
          </a:p>
          <a:p>
            <a:pPr algn="l" rtl="0"/>
            <a:endParaRPr lang="en-US" dirty="0">
              <a:latin typeface="Angsana New" pitchFamily="18" charset="-34"/>
              <a:cs typeface="Angsana New" pitchFamily="18" charset="-34"/>
            </a:endParaRPr>
          </a:p>
        </p:txBody>
      </p:sp>
    </p:spTree>
    <p:extLst>
      <p:ext uri="{BB962C8B-B14F-4D97-AF65-F5344CB8AC3E}">
        <p14:creationId xmlns:p14="http://schemas.microsoft.com/office/powerpoint/2010/main" val="1910955674"/>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1909</Words>
  <Application>Microsoft Office PowerPoint</Application>
  <PresentationFormat>عرض على الشاشة (3:4)‏</PresentationFormat>
  <Paragraphs>126</Paragraphs>
  <Slides>38</Slides>
  <Notes>0</Notes>
  <HiddenSlides>0</HiddenSlides>
  <MMClips>0</MMClips>
  <ScaleCrop>false</ScaleCrop>
  <HeadingPairs>
    <vt:vector size="4" baseType="variant">
      <vt:variant>
        <vt:lpstr>نسق</vt:lpstr>
      </vt:variant>
      <vt:variant>
        <vt:i4>1</vt:i4>
      </vt:variant>
      <vt:variant>
        <vt:lpstr>عناوين الشرائح</vt:lpstr>
      </vt:variant>
      <vt:variant>
        <vt:i4>38</vt:i4>
      </vt:variant>
    </vt:vector>
  </HeadingPairs>
  <TitlesOfParts>
    <vt:vector size="39" baseType="lpstr">
      <vt:lpstr>نسق Office</vt:lpstr>
      <vt:lpstr>Testis disorders </vt:lpstr>
      <vt:lpstr>Disorders of the testes </vt:lpstr>
      <vt:lpstr>Cryptorchidism</vt:lpstr>
      <vt:lpstr>عرض تقديمي في PowerPoint</vt:lpstr>
      <vt:lpstr>Orchitis and Epididymitis</vt:lpstr>
      <vt:lpstr>Testicular Torsion</vt:lpstr>
      <vt:lpstr>عرض تقديمي في PowerPoint</vt:lpstr>
      <vt:lpstr>Testicular Neoplasia</vt:lpstr>
      <vt:lpstr>STERILIZATION</vt:lpstr>
      <vt:lpstr>Nonsurgical Sterilization Techniques</vt:lpstr>
      <vt:lpstr>عرض تقديمي في PowerPoint</vt:lpstr>
      <vt:lpstr>SURGICAL TECHNIQUES(Canine Orchiectomy)</vt:lpstr>
      <vt:lpstr>عرض تقديمي في PowerPoint</vt:lpstr>
      <vt:lpstr>عرض تقديمي في PowerPoint</vt:lpstr>
      <vt:lpstr>Castration technique</vt:lpstr>
      <vt:lpstr>عرض تقديمي في PowerPoint</vt:lpstr>
      <vt:lpstr>عرض تقديمي في PowerPoint</vt:lpstr>
      <vt:lpstr>Fat and spermatic fascia are stripped from the spermatic cord.</vt:lpstr>
      <vt:lpstr>Stripped spermatic cord</vt:lpstr>
      <vt:lpstr>Three clamps are applied to the spermatic cord</vt:lpstr>
      <vt:lpstr>After two ligatures have been placed (as described in text), the spermatic cord is cut between clamps.</vt:lpstr>
      <vt:lpstr>Before releasing the clamp, the stump is grasped with thumb forceps</vt:lpstr>
      <vt:lpstr>The stump is checked for hemorrhage before releasing</vt:lpstr>
      <vt:lpstr>Open prescrotal castration </vt:lpstr>
      <vt:lpstr>عرض تقديمي في PowerPoint</vt:lpstr>
      <vt:lpstr>Open castration The parietal vaginal tunic is incised over the testicle </vt:lpstr>
      <vt:lpstr>Open castration </vt:lpstr>
      <vt:lpstr>Open castration </vt:lpstr>
      <vt:lpstr>Open castration </vt:lpstr>
      <vt:lpstr>Feline Orchiectomy</vt:lpstr>
      <vt:lpstr>Feline Orchiectomy</vt:lpstr>
      <vt:lpstr>Feline Orchiectomy</vt:lpstr>
      <vt:lpstr>Feline Orchiectomy</vt:lpstr>
      <vt:lpstr>FelineSpermatic cord ligation techniques </vt:lpstr>
      <vt:lpstr>Overhand Hemostat and Figure of Eight Hemostat Techniques</vt:lpstr>
      <vt:lpstr>2- Ligation Technique</vt:lpstr>
      <vt:lpstr>3- Square Knot Technique</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Testis disorders</dc:title>
  <dc:creator>Maher</dc:creator>
  <cp:lastModifiedBy>Maher</cp:lastModifiedBy>
  <cp:revision>37</cp:revision>
  <dcterms:created xsi:type="dcterms:W3CDTF">2024-03-11T18:54:40Z</dcterms:created>
  <dcterms:modified xsi:type="dcterms:W3CDTF">2024-03-13T04:14:53Z</dcterms:modified>
</cp:coreProperties>
</file>